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 id="2147483708" r:id="rId5"/>
    <p:sldMasterId id="2147483746" r:id="rId6"/>
    <p:sldMasterId id="2147483779" r:id="rId7"/>
    <p:sldMasterId id="2147483797" r:id="rId8"/>
  </p:sldMasterIdLst>
  <p:notesMasterIdLst>
    <p:notesMasterId r:id="rId39"/>
  </p:notesMasterIdLst>
  <p:handoutMasterIdLst>
    <p:handoutMasterId r:id="rId40"/>
  </p:handoutMasterIdLst>
  <p:sldIdLst>
    <p:sldId id="4451" r:id="rId9"/>
    <p:sldId id="268" r:id="rId10"/>
    <p:sldId id="4327" r:id="rId11"/>
    <p:sldId id="4348" r:id="rId12"/>
    <p:sldId id="4328" r:id="rId13"/>
    <p:sldId id="257" r:id="rId14"/>
    <p:sldId id="4351" r:id="rId15"/>
    <p:sldId id="4335" r:id="rId16"/>
    <p:sldId id="4353" r:id="rId17"/>
    <p:sldId id="4402" r:id="rId18"/>
    <p:sldId id="4282" r:id="rId19"/>
    <p:sldId id="4399" r:id="rId20"/>
    <p:sldId id="4401" r:id="rId21"/>
    <p:sldId id="4337" r:id="rId22"/>
    <p:sldId id="388" r:id="rId23"/>
    <p:sldId id="4395" r:id="rId24"/>
    <p:sldId id="4388" r:id="rId25"/>
    <p:sldId id="4400" r:id="rId26"/>
    <p:sldId id="376" r:id="rId27"/>
    <p:sldId id="381" r:id="rId28"/>
    <p:sldId id="269" r:id="rId29"/>
    <p:sldId id="4334" r:id="rId30"/>
    <p:sldId id="4354" r:id="rId31"/>
    <p:sldId id="4346" r:id="rId32"/>
    <p:sldId id="4340" r:id="rId33"/>
    <p:sldId id="4398" r:id="rId34"/>
    <p:sldId id="4390" r:id="rId35"/>
    <p:sldId id="4320" r:id="rId36"/>
    <p:sldId id="4393" r:id="rId37"/>
    <p:sldId id="4396"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95C11E"/>
    <a:srgbClr val="F9B000"/>
    <a:srgbClr val="E6007E"/>
    <a:srgbClr val="E7027E"/>
    <a:srgbClr val="95C11F"/>
    <a:srgbClr val="000000"/>
    <a:srgbClr val="702283"/>
    <a:srgbClr val="482683"/>
    <a:srgbClr val="B80E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39" d="100"/>
          <a:sy n="139" d="100"/>
        </p:scale>
        <p:origin x="840" y="16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C73B0-CACF-4B5A-90A8-EF92A7608494}" type="doc">
      <dgm:prSet loTypeId="urn:microsoft.com/office/officeart/2005/8/layout/venn3" loCatId="relationship" qsTypeId="urn:microsoft.com/office/officeart/2005/8/quickstyle/simple1" qsCatId="simple" csTypeId="urn:microsoft.com/office/officeart/2005/8/colors/accent4_4" csCatId="accent4" phldr="1"/>
      <dgm:spPr/>
      <dgm:t>
        <a:bodyPr/>
        <a:lstStyle/>
        <a:p>
          <a:endParaRPr lang="en-GB"/>
        </a:p>
      </dgm:t>
    </dgm:pt>
    <dgm:pt modelId="{AFC73527-5DC4-4F59-8155-0ABCD205952C}">
      <dgm:prSet phldrT="[Text]" custT="1"/>
      <dgm:spPr/>
      <dgm:t>
        <a:bodyPr/>
        <a:lstStyle/>
        <a:p>
          <a:r>
            <a:rPr lang="en-GB" sz="1600" b="1"/>
            <a:t>Diversity</a:t>
          </a:r>
        </a:p>
        <a:p>
          <a:r>
            <a:rPr lang="en-GB" sz="1300"/>
            <a:t>The collective mixture of differences and similarities in an organisation/group</a:t>
          </a:r>
          <a:endParaRPr lang="en-GB" sz="1300" b="0"/>
        </a:p>
      </dgm:t>
    </dgm:pt>
    <dgm:pt modelId="{AFDAA3F7-E279-4995-B316-09FF1219BFD1}" type="parTrans" cxnId="{56EE2231-3621-4D43-A6C5-D0E44726B363}">
      <dgm:prSet/>
      <dgm:spPr/>
      <dgm:t>
        <a:bodyPr/>
        <a:lstStyle/>
        <a:p>
          <a:endParaRPr lang="en-GB"/>
        </a:p>
      </dgm:t>
    </dgm:pt>
    <dgm:pt modelId="{B2E4D865-E668-4433-8FAC-92B1185459B0}" type="sibTrans" cxnId="{56EE2231-3621-4D43-A6C5-D0E44726B363}">
      <dgm:prSet/>
      <dgm:spPr/>
      <dgm:t>
        <a:bodyPr/>
        <a:lstStyle/>
        <a:p>
          <a:endParaRPr lang="en-GB"/>
        </a:p>
      </dgm:t>
    </dgm:pt>
    <dgm:pt modelId="{7C0DF3A8-C2E3-442D-9C12-33E5D1396367}">
      <dgm:prSet phldrT="[Text]" custT="1"/>
      <dgm:spPr/>
      <dgm:t>
        <a:bodyPr/>
        <a:lstStyle/>
        <a:p>
          <a:endParaRPr lang="en-GB" sz="1600" b="1"/>
        </a:p>
        <a:p>
          <a:r>
            <a:rPr lang="en-GB" sz="1600" b="1"/>
            <a:t>Equality</a:t>
          </a:r>
        </a:p>
        <a:p>
          <a:r>
            <a:rPr lang="en-GB" sz="1300" b="0"/>
            <a:t>Ensuring everyone has the same resources and opportunities, and that nobody is treated differently </a:t>
          </a:r>
        </a:p>
        <a:p>
          <a:endParaRPr lang="en-GB" sz="1300" b="0"/>
        </a:p>
      </dgm:t>
    </dgm:pt>
    <dgm:pt modelId="{54BC78A5-277A-4AA7-8FE8-B86ABCC947C5}" type="parTrans" cxnId="{2E4129B9-BA0A-453D-A225-F591258E3780}">
      <dgm:prSet/>
      <dgm:spPr/>
      <dgm:t>
        <a:bodyPr/>
        <a:lstStyle/>
        <a:p>
          <a:endParaRPr lang="en-GB"/>
        </a:p>
      </dgm:t>
    </dgm:pt>
    <dgm:pt modelId="{22B88F2B-BB55-438D-8980-F14FDAADA283}" type="sibTrans" cxnId="{2E4129B9-BA0A-453D-A225-F591258E3780}">
      <dgm:prSet/>
      <dgm:spPr/>
      <dgm:t>
        <a:bodyPr/>
        <a:lstStyle/>
        <a:p>
          <a:endParaRPr lang="en-GB"/>
        </a:p>
      </dgm:t>
    </dgm:pt>
    <dgm:pt modelId="{A1193778-95D0-4AFD-9E05-A2B4F46199E4}">
      <dgm:prSet custT="1"/>
      <dgm:spPr/>
      <dgm:t>
        <a:bodyPr/>
        <a:lstStyle/>
        <a:p>
          <a:r>
            <a:rPr lang="en-GB" sz="1600" b="1"/>
            <a:t>Belonging</a:t>
          </a:r>
        </a:p>
        <a:p>
          <a:r>
            <a:rPr lang="en-GB" sz="1300"/>
            <a:t>The feeling of being truly part of something</a:t>
          </a:r>
        </a:p>
      </dgm:t>
    </dgm:pt>
    <dgm:pt modelId="{CED2C4C1-C0EC-4975-B4CC-D72A0CA1FED5}" type="parTrans" cxnId="{0282E5AA-E88E-400D-BD05-4BDF9F229BBE}">
      <dgm:prSet/>
      <dgm:spPr/>
      <dgm:t>
        <a:bodyPr/>
        <a:lstStyle/>
        <a:p>
          <a:endParaRPr lang="en-GB"/>
        </a:p>
      </dgm:t>
    </dgm:pt>
    <dgm:pt modelId="{684CB9A1-A619-4C52-8915-F9EB4682F0B1}" type="sibTrans" cxnId="{0282E5AA-E88E-400D-BD05-4BDF9F229BBE}">
      <dgm:prSet/>
      <dgm:spPr/>
      <dgm:t>
        <a:bodyPr/>
        <a:lstStyle/>
        <a:p>
          <a:endParaRPr lang="en-GB"/>
        </a:p>
      </dgm:t>
    </dgm:pt>
    <dgm:pt modelId="{8DCC2C47-E99A-460C-89A9-2C8B031C2A74}">
      <dgm:prSet custT="1"/>
      <dgm:spPr/>
      <dgm:t>
        <a:bodyPr/>
        <a:lstStyle/>
        <a:p>
          <a:endParaRPr lang="en-US" sz="1600" b="1"/>
        </a:p>
        <a:p>
          <a:r>
            <a:rPr lang="en-US" sz="1600" b="1"/>
            <a:t>Inclusion</a:t>
          </a:r>
        </a:p>
        <a:p>
          <a:r>
            <a:rPr lang="en-GB" sz="1300"/>
            <a:t>Ensuring different backgrounds are culturally and socially accepted welcomed and treated fairly.</a:t>
          </a:r>
        </a:p>
      </dgm:t>
    </dgm:pt>
    <dgm:pt modelId="{604378A3-055C-4B97-976D-0BFF2CEE51AA}" type="parTrans" cxnId="{2A9B216E-39EA-4D0D-B94F-AEEB3027D1C3}">
      <dgm:prSet/>
      <dgm:spPr/>
      <dgm:t>
        <a:bodyPr/>
        <a:lstStyle/>
        <a:p>
          <a:endParaRPr lang="en-GB"/>
        </a:p>
      </dgm:t>
    </dgm:pt>
    <dgm:pt modelId="{681F8C21-C147-496F-934E-93CB454FF0F7}" type="sibTrans" cxnId="{2A9B216E-39EA-4D0D-B94F-AEEB3027D1C3}">
      <dgm:prSet/>
      <dgm:spPr/>
      <dgm:t>
        <a:bodyPr/>
        <a:lstStyle/>
        <a:p>
          <a:endParaRPr lang="en-GB"/>
        </a:p>
      </dgm:t>
    </dgm:pt>
    <dgm:pt modelId="{8B834E80-6CC5-480A-82E5-E72D206D25F8}" type="pres">
      <dgm:prSet presAssocID="{F17C73B0-CACF-4B5A-90A8-EF92A7608494}" presName="Name0" presStyleCnt="0">
        <dgm:presLayoutVars>
          <dgm:dir/>
          <dgm:resizeHandles val="exact"/>
        </dgm:presLayoutVars>
      </dgm:prSet>
      <dgm:spPr/>
    </dgm:pt>
    <dgm:pt modelId="{4E0CFAE2-0297-4386-95D0-50BFBF528501}" type="pres">
      <dgm:prSet presAssocID="{AFC73527-5DC4-4F59-8155-0ABCD205952C}" presName="Name5" presStyleLbl="vennNode1" presStyleIdx="0" presStyleCnt="4" custLinFactX="59204" custLinFactNeighborX="100000" custLinFactNeighborY="737">
        <dgm:presLayoutVars>
          <dgm:bulletEnabled val="1"/>
        </dgm:presLayoutVars>
      </dgm:prSet>
      <dgm:spPr/>
    </dgm:pt>
    <dgm:pt modelId="{02F96805-F036-4FFD-A7CD-8DB45C749043}" type="pres">
      <dgm:prSet presAssocID="{B2E4D865-E668-4433-8FAC-92B1185459B0}" presName="space" presStyleCnt="0"/>
      <dgm:spPr/>
    </dgm:pt>
    <dgm:pt modelId="{ECB19A41-116B-4910-A534-46EABF1A0404}" type="pres">
      <dgm:prSet presAssocID="{7C0DF3A8-C2E3-442D-9C12-33E5D1396367}" presName="Name5" presStyleLbl="vennNode1" presStyleIdx="1" presStyleCnt="4" custScaleY="103052" custLinFactX="-60100" custLinFactNeighborX="-100000" custLinFactNeighborY="2786">
        <dgm:presLayoutVars>
          <dgm:bulletEnabled val="1"/>
        </dgm:presLayoutVars>
      </dgm:prSet>
      <dgm:spPr/>
    </dgm:pt>
    <dgm:pt modelId="{4C5EB75C-679F-4CE0-B6AD-949E7E7CD81E}" type="pres">
      <dgm:prSet presAssocID="{22B88F2B-BB55-438D-8980-F14FDAADA283}" presName="space" presStyleCnt="0"/>
      <dgm:spPr/>
    </dgm:pt>
    <dgm:pt modelId="{47489BFF-7ADB-4EB1-B5A8-E8724D580926}" type="pres">
      <dgm:prSet presAssocID="{8DCC2C47-E99A-460C-89A9-2C8B031C2A74}" presName="Name5" presStyleLbl="vennNode1" presStyleIdx="2" presStyleCnt="4" custLinFactNeighborX="3472" custLinFactNeighborY="-45">
        <dgm:presLayoutVars>
          <dgm:bulletEnabled val="1"/>
        </dgm:presLayoutVars>
      </dgm:prSet>
      <dgm:spPr/>
    </dgm:pt>
    <dgm:pt modelId="{1FD90050-E874-47A1-B98E-868252E7E6AE}" type="pres">
      <dgm:prSet presAssocID="{681F8C21-C147-496F-934E-93CB454FF0F7}" presName="space" presStyleCnt="0"/>
      <dgm:spPr/>
    </dgm:pt>
    <dgm:pt modelId="{98566E7F-541E-4CDC-AADE-3AE5AFB4FBE2}" type="pres">
      <dgm:prSet presAssocID="{A1193778-95D0-4AFD-9E05-A2B4F46199E4}" presName="Name5" presStyleLbl="vennNode1" presStyleIdx="3" presStyleCnt="4">
        <dgm:presLayoutVars>
          <dgm:bulletEnabled val="1"/>
        </dgm:presLayoutVars>
      </dgm:prSet>
      <dgm:spPr/>
    </dgm:pt>
  </dgm:ptLst>
  <dgm:cxnLst>
    <dgm:cxn modelId="{9A3D582E-50BA-4C34-898A-F28BA3D58585}" type="presOf" srcId="{A1193778-95D0-4AFD-9E05-A2B4F46199E4}" destId="{98566E7F-541E-4CDC-AADE-3AE5AFB4FBE2}" srcOrd="0" destOrd="0" presId="urn:microsoft.com/office/officeart/2005/8/layout/venn3"/>
    <dgm:cxn modelId="{56EE2231-3621-4D43-A6C5-D0E44726B363}" srcId="{F17C73B0-CACF-4B5A-90A8-EF92A7608494}" destId="{AFC73527-5DC4-4F59-8155-0ABCD205952C}" srcOrd="0" destOrd="0" parTransId="{AFDAA3F7-E279-4995-B316-09FF1219BFD1}" sibTransId="{B2E4D865-E668-4433-8FAC-92B1185459B0}"/>
    <dgm:cxn modelId="{2A9B216E-39EA-4D0D-B94F-AEEB3027D1C3}" srcId="{F17C73B0-CACF-4B5A-90A8-EF92A7608494}" destId="{8DCC2C47-E99A-460C-89A9-2C8B031C2A74}" srcOrd="2" destOrd="0" parTransId="{604378A3-055C-4B97-976D-0BFF2CEE51AA}" sibTransId="{681F8C21-C147-496F-934E-93CB454FF0F7}"/>
    <dgm:cxn modelId="{4694F17B-AD60-451A-B976-22F18973F734}" type="presOf" srcId="{F17C73B0-CACF-4B5A-90A8-EF92A7608494}" destId="{8B834E80-6CC5-480A-82E5-E72D206D25F8}" srcOrd="0" destOrd="0" presId="urn:microsoft.com/office/officeart/2005/8/layout/venn3"/>
    <dgm:cxn modelId="{C2464697-8548-4762-9146-64C0AAD90059}" type="presOf" srcId="{7C0DF3A8-C2E3-442D-9C12-33E5D1396367}" destId="{ECB19A41-116B-4910-A534-46EABF1A0404}" srcOrd="0" destOrd="0" presId="urn:microsoft.com/office/officeart/2005/8/layout/venn3"/>
    <dgm:cxn modelId="{2FC49F98-C7D6-4D0D-A389-561DFE9FDD37}" type="presOf" srcId="{8DCC2C47-E99A-460C-89A9-2C8B031C2A74}" destId="{47489BFF-7ADB-4EB1-B5A8-E8724D580926}" srcOrd="0" destOrd="0" presId="urn:microsoft.com/office/officeart/2005/8/layout/venn3"/>
    <dgm:cxn modelId="{A03EDF98-A5C9-4CEB-ABFD-E937194489FF}" type="presOf" srcId="{AFC73527-5DC4-4F59-8155-0ABCD205952C}" destId="{4E0CFAE2-0297-4386-95D0-50BFBF528501}" srcOrd="0" destOrd="0" presId="urn:microsoft.com/office/officeart/2005/8/layout/venn3"/>
    <dgm:cxn modelId="{0282E5AA-E88E-400D-BD05-4BDF9F229BBE}" srcId="{F17C73B0-CACF-4B5A-90A8-EF92A7608494}" destId="{A1193778-95D0-4AFD-9E05-A2B4F46199E4}" srcOrd="3" destOrd="0" parTransId="{CED2C4C1-C0EC-4975-B4CC-D72A0CA1FED5}" sibTransId="{684CB9A1-A619-4C52-8915-F9EB4682F0B1}"/>
    <dgm:cxn modelId="{2E4129B9-BA0A-453D-A225-F591258E3780}" srcId="{F17C73B0-CACF-4B5A-90A8-EF92A7608494}" destId="{7C0DF3A8-C2E3-442D-9C12-33E5D1396367}" srcOrd="1" destOrd="0" parTransId="{54BC78A5-277A-4AA7-8FE8-B86ABCC947C5}" sibTransId="{22B88F2B-BB55-438D-8980-F14FDAADA283}"/>
    <dgm:cxn modelId="{EB8E1B87-A6DE-44A5-9482-A1CFF7DEA4CE}" type="presParOf" srcId="{8B834E80-6CC5-480A-82E5-E72D206D25F8}" destId="{4E0CFAE2-0297-4386-95D0-50BFBF528501}" srcOrd="0" destOrd="0" presId="urn:microsoft.com/office/officeart/2005/8/layout/venn3"/>
    <dgm:cxn modelId="{D3577A89-A848-4CC2-9C03-7181EEE1431F}" type="presParOf" srcId="{8B834E80-6CC5-480A-82E5-E72D206D25F8}" destId="{02F96805-F036-4FFD-A7CD-8DB45C749043}" srcOrd="1" destOrd="0" presId="urn:microsoft.com/office/officeart/2005/8/layout/venn3"/>
    <dgm:cxn modelId="{0275E059-257B-4875-B441-D60E8CF376BC}" type="presParOf" srcId="{8B834E80-6CC5-480A-82E5-E72D206D25F8}" destId="{ECB19A41-116B-4910-A534-46EABF1A0404}" srcOrd="2" destOrd="0" presId="urn:microsoft.com/office/officeart/2005/8/layout/venn3"/>
    <dgm:cxn modelId="{69DA2921-4F55-43F9-98BE-467E4E59399D}" type="presParOf" srcId="{8B834E80-6CC5-480A-82E5-E72D206D25F8}" destId="{4C5EB75C-679F-4CE0-B6AD-949E7E7CD81E}" srcOrd="3" destOrd="0" presId="urn:microsoft.com/office/officeart/2005/8/layout/venn3"/>
    <dgm:cxn modelId="{BFE754EC-E8F6-49CF-9214-DE962EC74694}" type="presParOf" srcId="{8B834E80-6CC5-480A-82E5-E72D206D25F8}" destId="{47489BFF-7ADB-4EB1-B5A8-E8724D580926}" srcOrd="4" destOrd="0" presId="urn:microsoft.com/office/officeart/2005/8/layout/venn3"/>
    <dgm:cxn modelId="{3325DFA0-D9FC-4B94-A8A7-B5D63708BF0B}" type="presParOf" srcId="{8B834E80-6CC5-480A-82E5-E72D206D25F8}" destId="{1FD90050-E874-47A1-B98E-868252E7E6AE}" srcOrd="5" destOrd="0" presId="urn:microsoft.com/office/officeart/2005/8/layout/venn3"/>
    <dgm:cxn modelId="{F252B11F-B641-4F9A-9995-B48602F2DBDC}" type="presParOf" srcId="{8B834E80-6CC5-480A-82E5-E72D206D25F8}" destId="{98566E7F-541E-4CDC-AADE-3AE5AFB4FBE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5B2C1-88EA-4759-A0E8-E747966103AB}"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A59D40CE-7456-40D9-9346-57D4EDA4E73A}">
      <dgm:prSet phldrT="[Text]"/>
      <dgm:spPr/>
      <dgm:t>
        <a:bodyPr/>
        <a:lstStyle/>
        <a:p>
          <a:r>
            <a:rPr lang="en-GB"/>
            <a:t>Avoid gendered language (e.g. ladies and gentlemen)</a:t>
          </a:r>
        </a:p>
      </dgm:t>
    </dgm:pt>
    <dgm:pt modelId="{7A51C345-8CCE-4DAC-85F0-9E5F141D5D78}" type="parTrans" cxnId="{728B23E0-DAA2-4F0D-93BB-40D776D3392D}">
      <dgm:prSet/>
      <dgm:spPr/>
      <dgm:t>
        <a:bodyPr/>
        <a:lstStyle/>
        <a:p>
          <a:endParaRPr lang="en-GB"/>
        </a:p>
      </dgm:t>
    </dgm:pt>
    <dgm:pt modelId="{CD40DFBB-4C6E-4985-A92B-02A21E69C481}" type="sibTrans" cxnId="{728B23E0-DAA2-4F0D-93BB-40D776D3392D}">
      <dgm:prSet/>
      <dgm:spPr/>
      <dgm:t>
        <a:bodyPr/>
        <a:lstStyle/>
        <a:p>
          <a:endParaRPr lang="en-GB"/>
        </a:p>
      </dgm:t>
    </dgm:pt>
    <dgm:pt modelId="{D3780698-25B3-4A75-BEAE-2C3436244707}">
      <dgm:prSet phldrT="[Text]"/>
      <dgm:spPr/>
      <dgm:t>
        <a:bodyPr/>
        <a:lstStyle/>
        <a:p>
          <a:r>
            <a:rPr lang="en-GB"/>
            <a:t>If you’re not sure how someone likes to be referred as, just ask</a:t>
          </a:r>
        </a:p>
      </dgm:t>
    </dgm:pt>
    <dgm:pt modelId="{0CA1C3F8-9AA4-4014-8D3A-00BFAA484A76}" type="parTrans" cxnId="{A3745F4D-3501-4CDA-94C5-E8E2096AE875}">
      <dgm:prSet/>
      <dgm:spPr/>
      <dgm:t>
        <a:bodyPr/>
        <a:lstStyle/>
        <a:p>
          <a:endParaRPr lang="en-GB"/>
        </a:p>
      </dgm:t>
    </dgm:pt>
    <dgm:pt modelId="{BB9A6843-BA2C-4DA9-A981-19889196E1AD}" type="sibTrans" cxnId="{A3745F4D-3501-4CDA-94C5-E8E2096AE875}">
      <dgm:prSet/>
      <dgm:spPr/>
      <dgm:t>
        <a:bodyPr/>
        <a:lstStyle/>
        <a:p>
          <a:endParaRPr lang="en-GB"/>
        </a:p>
      </dgm:t>
    </dgm:pt>
    <dgm:pt modelId="{27C3278A-862C-49E2-A83F-EA1E1C3B4403}">
      <dgm:prSet phldrT="[Text]"/>
      <dgm:spPr/>
      <dgm:t>
        <a:bodyPr/>
        <a:lstStyle/>
        <a:p>
          <a:r>
            <a:rPr lang="en-GB"/>
            <a:t>Some words that are acceptable for some, can offend others (e.g. queer)</a:t>
          </a:r>
        </a:p>
      </dgm:t>
    </dgm:pt>
    <dgm:pt modelId="{A5CBBF6C-3364-4D6A-BC51-77139350561A}" type="parTrans" cxnId="{6BC898FC-0A98-49C5-8280-4CC7C513B149}">
      <dgm:prSet/>
      <dgm:spPr/>
      <dgm:t>
        <a:bodyPr/>
        <a:lstStyle/>
        <a:p>
          <a:endParaRPr lang="en-GB"/>
        </a:p>
      </dgm:t>
    </dgm:pt>
    <dgm:pt modelId="{F8975321-71CE-43B4-94F0-6B67C44465B8}" type="sibTrans" cxnId="{6BC898FC-0A98-49C5-8280-4CC7C513B149}">
      <dgm:prSet/>
      <dgm:spPr/>
      <dgm:t>
        <a:bodyPr/>
        <a:lstStyle/>
        <a:p>
          <a:endParaRPr lang="en-GB"/>
        </a:p>
      </dgm:t>
    </dgm:pt>
    <dgm:pt modelId="{B28C59F7-4F59-4AD1-9F55-399AE5B4F81D}">
      <dgm:prSet phldrT="[Text]"/>
      <dgm:spPr/>
      <dgm:t>
        <a:bodyPr/>
        <a:lstStyle/>
        <a:p>
          <a:r>
            <a:rPr lang="en-GB"/>
            <a:t>When grouping people together into acronyms, remember to focus on each characteristic individually (e.g. BAME or LGBT+)</a:t>
          </a:r>
        </a:p>
      </dgm:t>
    </dgm:pt>
    <dgm:pt modelId="{CE7FD5D2-36FA-4B87-A27A-203C9BF63907}" type="parTrans" cxnId="{265F70E0-32DF-4D55-867B-CD30D9E40D8A}">
      <dgm:prSet/>
      <dgm:spPr/>
      <dgm:t>
        <a:bodyPr/>
        <a:lstStyle/>
        <a:p>
          <a:endParaRPr lang="en-GB"/>
        </a:p>
      </dgm:t>
    </dgm:pt>
    <dgm:pt modelId="{6CEBB748-F8A5-489D-BAF0-08CE14409594}" type="sibTrans" cxnId="{265F70E0-32DF-4D55-867B-CD30D9E40D8A}">
      <dgm:prSet/>
      <dgm:spPr/>
      <dgm:t>
        <a:bodyPr/>
        <a:lstStyle/>
        <a:p>
          <a:endParaRPr lang="en-GB"/>
        </a:p>
      </dgm:t>
    </dgm:pt>
    <dgm:pt modelId="{46D627A4-3F4C-41BE-90F7-FEF224E81980}">
      <dgm:prSet/>
      <dgm:spPr/>
      <dgm:t>
        <a:bodyPr/>
        <a:lstStyle/>
        <a:p>
          <a:r>
            <a:rPr lang="en-GB"/>
            <a:t>Getting language right is important, but action is more important than words.</a:t>
          </a:r>
        </a:p>
      </dgm:t>
    </dgm:pt>
    <dgm:pt modelId="{0618F208-CC17-4539-8335-FE28A21399CE}" type="parTrans" cxnId="{E53AC9B4-9279-47CE-B77E-5E2DBD5F61A6}">
      <dgm:prSet/>
      <dgm:spPr/>
      <dgm:t>
        <a:bodyPr/>
        <a:lstStyle/>
        <a:p>
          <a:endParaRPr lang="en-GB"/>
        </a:p>
      </dgm:t>
    </dgm:pt>
    <dgm:pt modelId="{E63770DA-369A-4F5C-96DB-14759418F4BA}" type="sibTrans" cxnId="{E53AC9B4-9279-47CE-B77E-5E2DBD5F61A6}">
      <dgm:prSet/>
      <dgm:spPr/>
      <dgm:t>
        <a:bodyPr/>
        <a:lstStyle/>
        <a:p>
          <a:endParaRPr lang="en-GB"/>
        </a:p>
      </dgm:t>
    </dgm:pt>
    <dgm:pt modelId="{8243E1A9-AE6C-4C95-97E1-080F5B5ED729}" type="pres">
      <dgm:prSet presAssocID="{3FA5B2C1-88EA-4759-A0E8-E747966103AB}" presName="Name0" presStyleCnt="0">
        <dgm:presLayoutVars>
          <dgm:chMax val="7"/>
          <dgm:chPref val="7"/>
          <dgm:dir/>
        </dgm:presLayoutVars>
      </dgm:prSet>
      <dgm:spPr/>
    </dgm:pt>
    <dgm:pt modelId="{E9B4B657-937A-4D43-B3EB-CB52CE89620A}" type="pres">
      <dgm:prSet presAssocID="{3FA5B2C1-88EA-4759-A0E8-E747966103AB}" presName="Name1" presStyleCnt="0"/>
      <dgm:spPr/>
    </dgm:pt>
    <dgm:pt modelId="{4DDD3B03-5C57-41BD-BC60-0282014FC511}" type="pres">
      <dgm:prSet presAssocID="{3FA5B2C1-88EA-4759-A0E8-E747966103AB}" presName="cycle" presStyleCnt="0"/>
      <dgm:spPr/>
    </dgm:pt>
    <dgm:pt modelId="{1F3BFA9F-AE17-47B3-BCE2-6D5CAA526B1C}" type="pres">
      <dgm:prSet presAssocID="{3FA5B2C1-88EA-4759-A0E8-E747966103AB}" presName="srcNode" presStyleLbl="node1" presStyleIdx="0" presStyleCnt="5"/>
      <dgm:spPr/>
    </dgm:pt>
    <dgm:pt modelId="{6BCC4D77-C7FB-4599-A299-94A841480279}" type="pres">
      <dgm:prSet presAssocID="{3FA5B2C1-88EA-4759-A0E8-E747966103AB}" presName="conn" presStyleLbl="parChTrans1D2" presStyleIdx="0" presStyleCnt="1"/>
      <dgm:spPr/>
    </dgm:pt>
    <dgm:pt modelId="{D2728648-8D0D-4D47-9D87-95BDACBC205C}" type="pres">
      <dgm:prSet presAssocID="{3FA5B2C1-88EA-4759-A0E8-E747966103AB}" presName="extraNode" presStyleLbl="node1" presStyleIdx="0" presStyleCnt="5"/>
      <dgm:spPr/>
    </dgm:pt>
    <dgm:pt modelId="{436FFEF8-ABB2-4867-A6A4-5F7B55CFC7BD}" type="pres">
      <dgm:prSet presAssocID="{3FA5B2C1-88EA-4759-A0E8-E747966103AB}" presName="dstNode" presStyleLbl="node1" presStyleIdx="0" presStyleCnt="5"/>
      <dgm:spPr/>
    </dgm:pt>
    <dgm:pt modelId="{17285AA3-1C72-4953-9B1C-0150D89F0851}" type="pres">
      <dgm:prSet presAssocID="{A59D40CE-7456-40D9-9346-57D4EDA4E73A}" presName="text_1" presStyleLbl="node1" presStyleIdx="0" presStyleCnt="5">
        <dgm:presLayoutVars>
          <dgm:bulletEnabled val="1"/>
        </dgm:presLayoutVars>
      </dgm:prSet>
      <dgm:spPr/>
    </dgm:pt>
    <dgm:pt modelId="{125F159D-F77B-4C8D-B156-3E226EFD9CB5}" type="pres">
      <dgm:prSet presAssocID="{A59D40CE-7456-40D9-9346-57D4EDA4E73A}" presName="accent_1" presStyleCnt="0"/>
      <dgm:spPr/>
    </dgm:pt>
    <dgm:pt modelId="{04709C43-E33B-4A2C-A64A-AF698C5991A5}" type="pres">
      <dgm:prSet presAssocID="{A59D40CE-7456-40D9-9346-57D4EDA4E73A}" presName="accentRepeatNode" presStyleLbl="solidFgAcc1" presStyleIdx="0" presStyleCnt="5"/>
      <dgm:spPr/>
    </dgm:pt>
    <dgm:pt modelId="{33CD5E79-88DF-4DA8-BBE1-DA048BEB1E78}" type="pres">
      <dgm:prSet presAssocID="{D3780698-25B3-4A75-BEAE-2C3436244707}" presName="text_2" presStyleLbl="node1" presStyleIdx="1" presStyleCnt="5">
        <dgm:presLayoutVars>
          <dgm:bulletEnabled val="1"/>
        </dgm:presLayoutVars>
      </dgm:prSet>
      <dgm:spPr/>
    </dgm:pt>
    <dgm:pt modelId="{F03BBEBC-3A18-4F89-8686-EFEDACB2C5A1}" type="pres">
      <dgm:prSet presAssocID="{D3780698-25B3-4A75-BEAE-2C3436244707}" presName="accent_2" presStyleCnt="0"/>
      <dgm:spPr/>
    </dgm:pt>
    <dgm:pt modelId="{73135B08-47F7-417A-B615-CD2964B0F3CD}" type="pres">
      <dgm:prSet presAssocID="{D3780698-25B3-4A75-BEAE-2C3436244707}" presName="accentRepeatNode" presStyleLbl="solidFgAcc1" presStyleIdx="1" presStyleCnt="5"/>
      <dgm:spPr/>
    </dgm:pt>
    <dgm:pt modelId="{582E7570-4451-4A79-B740-2281444E69C4}" type="pres">
      <dgm:prSet presAssocID="{27C3278A-862C-49E2-A83F-EA1E1C3B4403}" presName="text_3" presStyleLbl="node1" presStyleIdx="2" presStyleCnt="5">
        <dgm:presLayoutVars>
          <dgm:bulletEnabled val="1"/>
        </dgm:presLayoutVars>
      </dgm:prSet>
      <dgm:spPr/>
    </dgm:pt>
    <dgm:pt modelId="{B75AD3C1-207E-46CA-9DFD-1180B53F41AE}" type="pres">
      <dgm:prSet presAssocID="{27C3278A-862C-49E2-A83F-EA1E1C3B4403}" presName="accent_3" presStyleCnt="0"/>
      <dgm:spPr/>
    </dgm:pt>
    <dgm:pt modelId="{68CA7683-FDC6-4094-92C5-8A7133758B74}" type="pres">
      <dgm:prSet presAssocID="{27C3278A-862C-49E2-A83F-EA1E1C3B4403}" presName="accentRepeatNode" presStyleLbl="solidFgAcc1" presStyleIdx="2" presStyleCnt="5"/>
      <dgm:spPr/>
    </dgm:pt>
    <dgm:pt modelId="{10F9A78E-619E-4888-AEB1-D170D8458FD1}" type="pres">
      <dgm:prSet presAssocID="{B28C59F7-4F59-4AD1-9F55-399AE5B4F81D}" presName="text_4" presStyleLbl="node1" presStyleIdx="3" presStyleCnt="5">
        <dgm:presLayoutVars>
          <dgm:bulletEnabled val="1"/>
        </dgm:presLayoutVars>
      </dgm:prSet>
      <dgm:spPr/>
    </dgm:pt>
    <dgm:pt modelId="{6AFE8D39-4DFA-4508-9673-D443E3DAB4A2}" type="pres">
      <dgm:prSet presAssocID="{B28C59F7-4F59-4AD1-9F55-399AE5B4F81D}" presName="accent_4" presStyleCnt="0"/>
      <dgm:spPr/>
    </dgm:pt>
    <dgm:pt modelId="{B4A9AFF9-D37B-4BD3-BD5F-EC97A1D59C00}" type="pres">
      <dgm:prSet presAssocID="{B28C59F7-4F59-4AD1-9F55-399AE5B4F81D}" presName="accentRepeatNode" presStyleLbl="solidFgAcc1" presStyleIdx="3" presStyleCnt="5"/>
      <dgm:spPr/>
    </dgm:pt>
    <dgm:pt modelId="{1D2E5838-4676-441D-84B4-1B850DFCD1D5}" type="pres">
      <dgm:prSet presAssocID="{46D627A4-3F4C-41BE-90F7-FEF224E81980}" presName="text_5" presStyleLbl="node1" presStyleIdx="4" presStyleCnt="5">
        <dgm:presLayoutVars>
          <dgm:bulletEnabled val="1"/>
        </dgm:presLayoutVars>
      </dgm:prSet>
      <dgm:spPr/>
    </dgm:pt>
    <dgm:pt modelId="{F11F6B2E-08BF-4875-95BF-C3B813AA49BD}" type="pres">
      <dgm:prSet presAssocID="{46D627A4-3F4C-41BE-90F7-FEF224E81980}" presName="accent_5" presStyleCnt="0"/>
      <dgm:spPr/>
    </dgm:pt>
    <dgm:pt modelId="{012F0C95-D07C-4A61-B192-FD5A5EBCB26C}" type="pres">
      <dgm:prSet presAssocID="{46D627A4-3F4C-41BE-90F7-FEF224E81980}" presName="accentRepeatNode" presStyleLbl="solidFgAcc1" presStyleIdx="4" presStyleCnt="5"/>
      <dgm:spPr/>
    </dgm:pt>
  </dgm:ptLst>
  <dgm:cxnLst>
    <dgm:cxn modelId="{11CA0531-6E9B-4857-A837-B538511EC56C}" type="presOf" srcId="{CD40DFBB-4C6E-4985-A92B-02A21E69C481}" destId="{6BCC4D77-C7FB-4599-A299-94A841480279}" srcOrd="0" destOrd="0" presId="urn:microsoft.com/office/officeart/2008/layout/VerticalCurvedList"/>
    <dgm:cxn modelId="{A3745F4D-3501-4CDA-94C5-E8E2096AE875}" srcId="{3FA5B2C1-88EA-4759-A0E8-E747966103AB}" destId="{D3780698-25B3-4A75-BEAE-2C3436244707}" srcOrd="1" destOrd="0" parTransId="{0CA1C3F8-9AA4-4014-8D3A-00BFAA484A76}" sibTransId="{BB9A6843-BA2C-4DA9-A981-19889196E1AD}"/>
    <dgm:cxn modelId="{EA271758-8932-477A-A7ED-A14263525956}" type="presOf" srcId="{A59D40CE-7456-40D9-9346-57D4EDA4E73A}" destId="{17285AA3-1C72-4953-9B1C-0150D89F0851}" srcOrd="0" destOrd="0" presId="urn:microsoft.com/office/officeart/2008/layout/VerticalCurvedList"/>
    <dgm:cxn modelId="{0AEF358C-D127-4410-A8C9-F4AB1136EA2A}" type="presOf" srcId="{D3780698-25B3-4A75-BEAE-2C3436244707}" destId="{33CD5E79-88DF-4DA8-BBE1-DA048BEB1E78}" srcOrd="0" destOrd="0" presId="urn:microsoft.com/office/officeart/2008/layout/VerticalCurvedList"/>
    <dgm:cxn modelId="{13AC1396-A2EC-479D-9D66-B5A1F76647E0}" type="presOf" srcId="{B28C59F7-4F59-4AD1-9F55-399AE5B4F81D}" destId="{10F9A78E-619E-4888-AEB1-D170D8458FD1}" srcOrd="0" destOrd="0" presId="urn:microsoft.com/office/officeart/2008/layout/VerticalCurvedList"/>
    <dgm:cxn modelId="{69428A9F-D464-4E39-B743-E74576927A82}" type="presOf" srcId="{27C3278A-862C-49E2-A83F-EA1E1C3B4403}" destId="{582E7570-4451-4A79-B740-2281444E69C4}" srcOrd="0" destOrd="0" presId="urn:microsoft.com/office/officeart/2008/layout/VerticalCurvedList"/>
    <dgm:cxn modelId="{E53AC9B4-9279-47CE-B77E-5E2DBD5F61A6}" srcId="{3FA5B2C1-88EA-4759-A0E8-E747966103AB}" destId="{46D627A4-3F4C-41BE-90F7-FEF224E81980}" srcOrd="4" destOrd="0" parTransId="{0618F208-CC17-4539-8335-FE28A21399CE}" sibTransId="{E63770DA-369A-4F5C-96DB-14759418F4BA}"/>
    <dgm:cxn modelId="{BA4EB2D3-3A7D-4DE4-BE92-83D9306EE17B}" type="presOf" srcId="{3FA5B2C1-88EA-4759-A0E8-E747966103AB}" destId="{8243E1A9-AE6C-4C95-97E1-080F5B5ED729}" srcOrd="0" destOrd="0" presId="urn:microsoft.com/office/officeart/2008/layout/VerticalCurvedList"/>
    <dgm:cxn modelId="{92C870D6-C959-43F3-B0A4-9575098933BB}" type="presOf" srcId="{46D627A4-3F4C-41BE-90F7-FEF224E81980}" destId="{1D2E5838-4676-441D-84B4-1B850DFCD1D5}" srcOrd="0" destOrd="0" presId="urn:microsoft.com/office/officeart/2008/layout/VerticalCurvedList"/>
    <dgm:cxn modelId="{728B23E0-DAA2-4F0D-93BB-40D776D3392D}" srcId="{3FA5B2C1-88EA-4759-A0E8-E747966103AB}" destId="{A59D40CE-7456-40D9-9346-57D4EDA4E73A}" srcOrd="0" destOrd="0" parTransId="{7A51C345-8CCE-4DAC-85F0-9E5F141D5D78}" sibTransId="{CD40DFBB-4C6E-4985-A92B-02A21E69C481}"/>
    <dgm:cxn modelId="{265F70E0-32DF-4D55-867B-CD30D9E40D8A}" srcId="{3FA5B2C1-88EA-4759-A0E8-E747966103AB}" destId="{B28C59F7-4F59-4AD1-9F55-399AE5B4F81D}" srcOrd="3" destOrd="0" parTransId="{CE7FD5D2-36FA-4B87-A27A-203C9BF63907}" sibTransId="{6CEBB748-F8A5-489D-BAF0-08CE14409594}"/>
    <dgm:cxn modelId="{6BC898FC-0A98-49C5-8280-4CC7C513B149}" srcId="{3FA5B2C1-88EA-4759-A0E8-E747966103AB}" destId="{27C3278A-862C-49E2-A83F-EA1E1C3B4403}" srcOrd="2" destOrd="0" parTransId="{A5CBBF6C-3364-4D6A-BC51-77139350561A}" sibTransId="{F8975321-71CE-43B4-94F0-6B67C44465B8}"/>
    <dgm:cxn modelId="{0258B927-2273-4851-9165-210D6D0B5039}" type="presParOf" srcId="{8243E1A9-AE6C-4C95-97E1-080F5B5ED729}" destId="{E9B4B657-937A-4D43-B3EB-CB52CE89620A}" srcOrd="0" destOrd="0" presId="urn:microsoft.com/office/officeart/2008/layout/VerticalCurvedList"/>
    <dgm:cxn modelId="{C9CCC052-B09D-4041-A4A1-DFCE325B285A}" type="presParOf" srcId="{E9B4B657-937A-4D43-B3EB-CB52CE89620A}" destId="{4DDD3B03-5C57-41BD-BC60-0282014FC511}" srcOrd="0" destOrd="0" presId="urn:microsoft.com/office/officeart/2008/layout/VerticalCurvedList"/>
    <dgm:cxn modelId="{C0BA263C-B718-49F4-8013-A5EF6B0F7A54}" type="presParOf" srcId="{4DDD3B03-5C57-41BD-BC60-0282014FC511}" destId="{1F3BFA9F-AE17-47B3-BCE2-6D5CAA526B1C}" srcOrd="0" destOrd="0" presId="urn:microsoft.com/office/officeart/2008/layout/VerticalCurvedList"/>
    <dgm:cxn modelId="{E2166A2F-7F23-4CD1-B0CE-B3D975C24ABD}" type="presParOf" srcId="{4DDD3B03-5C57-41BD-BC60-0282014FC511}" destId="{6BCC4D77-C7FB-4599-A299-94A841480279}" srcOrd="1" destOrd="0" presId="urn:microsoft.com/office/officeart/2008/layout/VerticalCurvedList"/>
    <dgm:cxn modelId="{F7864321-FD88-46D8-BA5E-EBE1C77291A6}" type="presParOf" srcId="{4DDD3B03-5C57-41BD-BC60-0282014FC511}" destId="{D2728648-8D0D-4D47-9D87-95BDACBC205C}" srcOrd="2" destOrd="0" presId="urn:microsoft.com/office/officeart/2008/layout/VerticalCurvedList"/>
    <dgm:cxn modelId="{311AA914-778F-4E64-82B8-4103197270BA}" type="presParOf" srcId="{4DDD3B03-5C57-41BD-BC60-0282014FC511}" destId="{436FFEF8-ABB2-4867-A6A4-5F7B55CFC7BD}" srcOrd="3" destOrd="0" presId="urn:microsoft.com/office/officeart/2008/layout/VerticalCurvedList"/>
    <dgm:cxn modelId="{E5CB9CAB-E0D9-4E73-9BB3-4BFCF712584E}" type="presParOf" srcId="{E9B4B657-937A-4D43-B3EB-CB52CE89620A}" destId="{17285AA3-1C72-4953-9B1C-0150D89F0851}" srcOrd="1" destOrd="0" presId="urn:microsoft.com/office/officeart/2008/layout/VerticalCurvedList"/>
    <dgm:cxn modelId="{99220108-01DB-497A-B835-BD47E1DE9DF3}" type="presParOf" srcId="{E9B4B657-937A-4D43-B3EB-CB52CE89620A}" destId="{125F159D-F77B-4C8D-B156-3E226EFD9CB5}" srcOrd="2" destOrd="0" presId="urn:microsoft.com/office/officeart/2008/layout/VerticalCurvedList"/>
    <dgm:cxn modelId="{BB7A169A-39DF-45AE-B8F2-32E3F82C0456}" type="presParOf" srcId="{125F159D-F77B-4C8D-B156-3E226EFD9CB5}" destId="{04709C43-E33B-4A2C-A64A-AF698C5991A5}" srcOrd="0" destOrd="0" presId="urn:microsoft.com/office/officeart/2008/layout/VerticalCurvedList"/>
    <dgm:cxn modelId="{05F86E3A-7714-4D2E-AF67-F9C2075CE889}" type="presParOf" srcId="{E9B4B657-937A-4D43-B3EB-CB52CE89620A}" destId="{33CD5E79-88DF-4DA8-BBE1-DA048BEB1E78}" srcOrd="3" destOrd="0" presId="urn:microsoft.com/office/officeart/2008/layout/VerticalCurvedList"/>
    <dgm:cxn modelId="{0A67F04D-CF32-4516-B7B3-9754D95B9034}" type="presParOf" srcId="{E9B4B657-937A-4D43-B3EB-CB52CE89620A}" destId="{F03BBEBC-3A18-4F89-8686-EFEDACB2C5A1}" srcOrd="4" destOrd="0" presId="urn:microsoft.com/office/officeart/2008/layout/VerticalCurvedList"/>
    <dgm:cxn modelId="{81D306EC-77FD-4F1B-B1E3-6CB59D924751}" type="presParOf" srcId="{F03BBEBC-3A18-4F89-8686-EFEDACB2C5A1}" destId="{73135B08-47F7-417A-B615-CD2964B0F3CD}" srcOrd="0" destOrd="0" presId="urn:microsoft.com/office/officeart/2008/layout/VerticalCurvedList"/>
    <dgm:cxn modelId="{6CFD04D6-900E-4948-9D62-51F7CC530EBB}" type="presParOf" srcId="{E9B4B657-937A-4D43-B3EB-CB52CE89620A}" destId="{582E7570-4451-4A79-B740-2281444E69C4}" srcOrd="5" destOrd="0" presId="urn:microsoft.com/office/officeart/2008/layout/VerticalCurvedList"/>
    <dgm:cxn modelId="{802E24D7-C966-4D80-80A1-785B63B84BCE}" type="presParOf" srcId="{E9B4B657-937A-4D43-B3EB-CB52CE89620A}" destId="{B75AD3C1-207E-46CA-9DFD-1180B53F41AE}" srcOrd="6" destOrd="0" presId="urn:microsoft.com/office/officeart/2008/layout/VerticalCurvedList"/>
    <dgm:cxn modelId="{4DCACD59-4094-4389-8139-1BC75B1F65D2}" type="presParOf" srcId="{B75AD3C1-207E-46CA-9DFD-1180B53F41AE}" destId="{68CA7683-FDC6-4094-92C5-8A7133758B74}" srcOrd="0" destOrd="0" presId="urn:microsoft.com/office/officeart/2008/layout/VerticalCurvedList"/>
    <dgm:cxn modelId="{BC0EB345-BA92-4FE0-9F22-5A83DBD0B346}" type="presParOf" srcId="{E9B4B657-937A-4D43-B3EB-CB52CE89620A}" destId="{10F9A78E-619E-4888-AEB1-D170D8458FD1}" srcOrd="7" destOrd="0" presId="urn:microsoft.com/office/officeart/2008/layout/VerticalCurvedList"/>
    <dgm:cxn modelId="{1FAE32C5-48D6-40BA-AE3B-CE56C3DEECF7}" type="presParOf" srcId="{E9B4B657-937A-4D43-B3EB-CB52CE89620A}" destId="{6AFE8D39-4DFA-4508-9673-D443E3DAB4A2}" srcOrd="8" destOrd="0" presId="urn:microsoft.com/office/officeart/2008/layout/VerticalCurvedList"/>
    <dgm:cxn modelId="{A76811F1-E0CB-4345-9D05-2B5E54AE1BC2}" type="presParOf" srcId="{6AFE8D39-4DFA-4508-9673-D443E3DAB4A2}" destId="{B4A9AFF9-D37B-4BD3-BD5F-EC97A1D59C00}" srcOrd="0" destOrd="0" presId="urn:microsoft.com/office/officeart/2008/layout/VerticalCurvedList"/>
    <dgm:cxn modelId="{C1A19283-0EBC-49D1-80E2-0F1B0A7E8B0F}" type="presParOf" srcId="{E9B4B657-937A-4D43-B3EB-CB52CE89620A}" destId="{1D2E5838-4676-441D-84B4-1B850DFCD1D5}" srcOrd="9" destOrd="0" presId="urn:microsoft.com/office/officeart/2008/layout/VerticalCurvedList"/>
    <dgm:cxn modelId="{8C3319F9-C16E-4BDB-933C-6D93696283B2}" type="presParOf" srcId="{E9B4B657-937A-4D43-B3EB-CB52CE89620A}" destId="{F11F6B2E-08BF-4875-95BF-C3B813AA49BD}" srcOrd="10" destOrd="0" presId="urn:microsoft.com/office/officeart/2008/layout/VerticalCurvedList"/>
    <dgm:cxn modelId="{6949385C-DCE5-4139-B71C-1FC32CC18887}" type="presParOf" srcId="{F11F6B2E-08BF-4875-95BF-C3B813AA49BD}" destId="{012F0C95-D07C-4A61-B192-FD5A5EBCB2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CFAE2-0297-4386-95D0-50BFBF528501}">
      <dsp:nvSpPr>
        <dsp:cNvPr id="0" name=""/>
        <dsp:cNvSpPr/>
      </dsp:nvSpPr>
      <dsp:spPr>
        <a:xfrm>
          <a:off x="1893076" y="1157279"/>
          <a:ext cx="2387123" cy="2387123"/>
        </a:xfrm>
        <a:prstGeom prst="ellipse">
          <a:avLst/>
        </a:prstGeom>
        <a:solidFill>
          <a:schemeClr val="accent4">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371" tIns="20320" rIns="131371" bIns="20320" numCol="1" spcCol="1270" anchor="ctr" anchorCtr="0">
          <a:noAutofit/>
        </a:bodyPr>
        <a:lstStyle/>
        <a:p>
          <a:pPr marL="0" lvl="0" indent="0" algn="ctr" defTabSz="711200">
            <a:lnSpc>
              <a:spcPct val="90000"/>
            </a:lnSpc>
            <a:spcBef>
              <a:spcPct val="0"/>
            </a:spcBef>
            <a:spcAft>
              <a:spcPct val="35000"/>
            </a:spcAft>
            <a:buNone/>
          </a:pPr>
          <a:r>
            <a:rPr lang="en-GB" sz="1600" b="1" kern="1200"/>
            <a:t>Diversity</a:t>
          </a:r>
        </a:p>
        <a:p>
          <a:pPr marL="0" lvl="0" indent="0" algn="ctr" defTabSz="711200">
            <a:lnSpc>
              <a:spcPct val="90000"/>
            </a:lnSpc>
            <a:spcBef>
              <a:spcPct val="0"/>
            </a:spcBef>
            <a:spcAft>
              <a:spcPct val="35000"/>
            </a:spcAft>
            <a:buNone/>
          </a:pPr>
          <a:r>
            <a:rPr lang="en-GB" sz="1300" kern="1200"/>
            <a:t>The collective mixture of differences and similarities in an organisation/group</a:t>
          </a:r>
          <a:endParaRPr lang="en-GB" sz="1300" b="0" kern="1200"/>
        </a:p>
      </dsp:txBody>
      <dsp:txXfrm>
        <a:off x="2242662" y="1506865"/>
        <a:ext cx="1687951" cy="1687951"/>
      </dsp:txXfrm>
    </dsp:sp>
    <dsp:sp modelId="{ECB19A41-116B-4910-A534-46EABF1A0404}">
      <dsp:nvSpPr>
        <dsp:cNvPr id="0" name=""/>
        <dsp:cNvSpPr/>
      </dsp:nvSpPr>
      <dsp:spPr>
        <a:xfrm>
          <a:off x="0" y="1169764"/>
          <a:ext cx="2387123" cy="2459978"/>
        </a:xfrm>
        <a:prstGeom prst="ellipse">
          <a:avLst/>
        </a:prstGeom>
        <a:solidFill>
          <a:schemeClr val="accent4">
            <a:shade val="80000"/>
            <a:alpha val="50000"/>
            <a:hueOff val="370789"/>
            <a:satOff val="-16633"/>
            <a:lumOff val="21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371" tIns="20320" rIns="131371" bIns="20320" numCol="1" spcCol="1270" anchor="ctr" anchorCtr="0">
          <a:noAutofit/>
        </a:bodyPr>
        <a:lstStyle/>
        <a:p>
          <a:pPr marL="0" lvl="0" indent="0" algn="ctr" defTabSz="711200">
            <a:lnSpc>
              <a:spcPct val="90000"/>
            </a:lnSpc>
            <a:spcBef>
              <a:spcPct val="0"/>
            </a:spcBef>
            <a:spcAft>
              <a:spcPct val="35000"/>
            </a:spcAft>
            <a:buNone/>
          </a:pPr>
          <a:endParaRPr lang="en-GB" sz="1600" b="1" kern="1200"/>
        </a:p>
        <a:p>
          <a:pPr marL="0" lvl="0" indent="0" algn="ctr" defTabSz="711200">
            <a:lnSpc>
              <a:spcPct val="90000"/>
            </a:lnSpc>
            <a:spcBef>
              <a:spcPct val="0"/>
            </a:spcBef>
            <a:spcAft>
              <a:spcPct val="35000"/>
            </a:spcAft>
            <a:buNone/>
          </a:pPr>
          <a:r>
            <a:rPr lang="en-GB" sz="1600" b="1" kern="1200"/>
            <a:t>Equality</a:t>
          </a:r>
        </a:p>
        <a:p>
          <a:pPr marL="0" lvl="0" indent="0" algn="ctr" defTabSz="711200">
            <a:lnSpc>
              <a:spcPct val="90000"/>
            </a:lnSpc>
            <a:spcBef>
              <a:spcPct val="0"/>
            </a:spcBef>
            <a:spcAft>
              <a:spcPct val="35000"/>
            </a:spcAft>
            <a:buNone/>
          </a:pPr>
          <a:r>
            <a:rPr lang="en-GB" sz="1300" b="0" kern="1200"/>
            <a:t>Ensuring everyone has the same resources and opportunities, and that nobody is treated differently </a:t>
          </a:r>
        </a:p>
        <a:p>
          <a:pPr marL="0" lvl="0" indent="0" algn="ctr" defTabSz="711200">
            <a:lnSpc>
              <a:spcPct val="90000"/>
            </a:lnSpc>
            <a:spcBef>
              <a:spcPct val="0"/>
            </a:spcBef>
            <a:spcAft>
              <a:spcPct val="35000"/>
            </a:spcAft>
            <a:buNone/>
          </a:pPr>
          <a:endParaRPr lang="en-GB" sz="1300" b="0" kern="1200"/>
        </a:p>
      </dsp:txBody>
      <dsp:txXfrm>
        <a:off x="349586" y="1530019"/>
        <a:ext cx="1687951" cy="1739468"/>
      </dsp:txXfrm>
    </dsp:sp>
    <dsp:sp modelId="{47489BFF-7ADB-4EB1-B5A8-E8724D580926}">
      <dsp:nvSpPr>
        <dsp:cNvPr id="0" name=""/>
        <dsp:cNvSpPr/>
      </dsp:nvSpPr>
      <dsp:spPr>
        <a:xfrm>
          <a:off x="3838352" y="1138612"/>
          <a:ext cx="2387123" cy="2387123"/>
        </a:xfrm>
        <a:prstGeom prst="ellipse">
          <a:avLst/>
        </a:prstGeom>
        <a:solidFill>
          <a:schemeClr val="accent4">
            <a:shade val="80000"/>
            <a:alpha val="50000"/>
            <a:hueOff val="741579"/>
            <a:satOff val="-33265"/>
            <a:lumOff val="43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371" tIns="20320" rIns="131371" bIns="20320" numCol="1" spcCol="1270" anchor="ctr" anchorCtr="0">
          <a:noAutofit/>
        </a:bodyPr>
        <a:lstStyle/>
        <a:p>
          <a:pPr marL="0" lvl="0" indent="0" algn="ctr" defTabSz="711200">
            <a:lnSpc>
              <a:spcPct val="90000"/>
            </a:lnSpc>
            <a:spcBef>
              <a:spcPct val="0"/>
            </a:spcBef>
            <a:spcAft>
              <a:spcPct val="35000"/>
            </a:spcAft>
            <a:buNone/>
          </a:pPr>
          <a:endParaRPr lang="en-US" sz="1600" b="1" kern="1200"/>
        </a:p>
        <a:p>
          <a:pPr marL="0" lvl="0" indent="0" algn="ctr" defTabSz="711200">
            <a:lnSpc>
              <a:spcPct val="90000"/>
            </a:lnSpc>
            <a:spcBef>
              <a:spcPct val="0"/>
            </a:spcBef>
            <a:spcAft>
              <a:spcPct val="35000"/>
            </a:spcAft>
            <a:buNone/>
          </a:pPr>
          <a:r>
            <a:rPr lang="en-US" sz="1600" b="1" kern="1200"/>
            <a:t>Inclusion</a:t>
          </a:r>
        </a:p>
        <a:p>
          <a:pPr marL="0" lvl="0" indent="0" algn="ctr" defTabSz="711200">
            <a:lnSpc>
              <a:spcPct val="90000"/>
            </a:lnSpc>
            <a:spcBef>
              <a:spcPct val="0"/>
            </a:spcBef>
            <a:spcAft>
              <a:spcPct val="35000"/>
            </a:spcAft>
            <a:buNone/>
          </a:pPr>
          <a:r>
            <a:rPr lang="en-GB" sz="1300" kern="1200"/>
            <a:t>Ensuring different backgrounds are culturally and socially accepted welcomed and treated fairly.</a:t>
          </a:r>
        </a:p>
      </dsp:txBody>
      <dsp:txXfrm>
        <a:off x="4187938" y="1488198"/>
        <a:ext cx="1687951" cy="1687951"/>
      </dsp:txXfrm>
    </dsp:sp>
    <dsp:sp modelId="{98566E7F-541E-4CDC-AADE-3AE5AFB4FBE2}">
      <dsp:nvSpPr>
        <dsp:cNvPr id="0" name=""/>
        <dsp:cNvSpPr/>
      </dsp:nvSpPr>
      <dsp:spPr>
        <a:xfrm>
          <a:off x="5731475" y="1139686"/>
          <a:ext cx="2387123" cy="2387123"/>
        </a:xfrm>
        <a:prstGeom prst="ellipse">
          <a:avLst/>
        </a:prstGeom>
        <a:solidFill>
          <a:schemeClr val="accent4">
            <a:shade val="80000"/>
            <a:alpha val="50000"/>
            <a:hueOff val="370789"/>
            <a:satOff val="-16633"/>
            <a:lumOff val="21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371" tIns="20320" rIns="131371" bIns="20320" numCol="1" spcCol="1270" anchor="ctr" anchorCtr="0">
          <a:noAutofit/>
        </a:bodyPr>
        <a:lstStyle/>
        <a:p>
          <a:pPr marL="0" lvl="0" indent="0" algn="ctr" defTabSz="711200">
            <a:lnSpc>
              <a:spcPct val="90000"/>
            </a:lnSpc>
            <a:spcBef>
              <a:spcPct val="0"/>
            </a:spcBef>
            <a:spcAft>
              <a:spcPct val="35000"/>
            </a:spcAft>
            <a:buNone/>
          </a:pPr>
          <a:r>
            <a:rPr lang="en-GB" sz="1600" b="1" kern="1200"/>
            <a:t>Belonging</a:t>
          </a:r>
        </a:p>
        <a:p>
          <a:pPr marL="0" lvl="0" indent="0" algn="ctr" defTabSz="711200">
            <a:lnSpc>
              <a:spcPct val="90000"/>
            </a:lnSpc>
            <a:spcBef>
              <a:spcPct val="0"/>
            </a:spcBef>
            <a:spcAft>
              <a:spcPct val="35000"/>
            </a:spcAft>
            <a:buNone/>
          </a:pPr>
          <a:r>
            <a:rPr lang="en-GB" sz="1300" kern="1200"/>
            <a:t>The feeling of being truly part of something</a:t>
          </a:r>
        </a:p>
      </dsp:txBody>
      <dsp:txXfrm>
        <a:off x="6081061" y="1489272"/>
        <a:ext cx="1687951" cy="1687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4D77-C7FB-4599-A299-94A841480279}">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85AA3-1C72-4953-9B1C-0150D89F0851}">
      <dsp:nvSpPr>
        <dsp:cNvPr id="0" name=""/>
        <dsp:cNvSpPr/>
      </dsp:nvSpPr>
      <dsp:spPr>
        <a:xfrm>
          <a:off x="384538" y="253918"/>
          <a:ext cx="7789875" cy="5081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Avoid gendered language (e.g. ladies and gentlemen)</a:t>
          </a:r>
        </a:p>
      </dsp:txBody>
      <dsp:txXfrm>
        <a:off x="384538" y="253918"/>
        <a:ext cx="7789875" cy="508162"/>
      </dsp:txXfrm>
    </dsp:sp>
    <dsp:sp modelId="{04709C43-E33B-4A2C-A64A-AF698C5991A5}">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CD5E79-88DF-4DA8-BBE1-DA048BEB1E78}">
      <dsp:nvSpPr>
        <dsp:cNvPr id="0" name=""/>
        <dsp:cNvSpPr/>
      </dsp:nvSpPr>
      <dsp:spPr>
        <a:xfrm>
          <a:off x="748672" y="1015918"/>
          <a:ext cx="7425740" cy="508162"/>
        </a:xfrm>
        <a:prstGeom prst="rect">
          <a:avLst/>
        </a:prstGeom>
        <a:solidFill>
          <a:schemeClr val="accent3">
            <a:hueOff val="-505619"/>
            <a:satOff val="10734"/>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If you’re not sure how someone likes to be referred as, just ask</a:t>
          </a:r>
        </a:p>
      </dsp:txBody>
      <dsp:txXfrm>
        <a:off x="748672" y="1015918"/>
        <a:ext cx="7425740" cy="508162"/>
      </dsp:txXfrm>
    </dsp:sp>
    <dsp:sp modelId="{73135B08-47F7-417A-B615-CD2964B0F3CD}">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3">
              <a:hueOff val="-505619"/>
              <a:satOff val="10734"/>
              <a:lumOff val="2451"/>
              <a:alphaOff val="0"/>
            </a:schemeClr>
          </a:solidFill>
          <a:prstDash val="solid"/>
        </a:ln>
        <a:effectLst/>
      </dsp:spPr>
      <dsp:style>
        <a:lnRef idx="2">
          <a:scrgbClr r="0" g="0" b="0"/>
        </a:lnRef>
        <a:fillRef idx="1">
          <a:scrgbClr r="0" g="0" b="0"/>
        </a:fillRef>
        <a:effectRef idx="0">
          <a:scrgbClr r="0" g="0" b="0"/>
        </a:effectRef>
        <a:fontRef idx="minor"/>
      </dsp:style>
    </dsp:sp>
    <dsp:sp modelId="{582E7570-4451-4A79-B740-2281444E69C4}">
      <dsp:nvSpPr>
        <dsp:cNvPr id="0" name=""/>
        <dsp:cNvSpPr/>
      </dsp:nvSpPr>
      <dsp:spPr>
        <a:xfrm>
          <a:off x="860432" y="1777918"/>
          <a:ext cx="7313980" cy="508162"/>
        </a:xfrm>
        <a:prstGeom prst="rect">
          <a:avLst/>
        </a:prstGeom>
        <a:solidFill>
          <a:schemeClr val="accent3">
            <a:hueOff val="-1011237"/>
            <a:satOff val="21468"/>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Some words that are acceptable for some, can offend others (e.g. queer)</a:t>
          </a:r>
        </a:p>
      </dsp:txBody>
      <dsp:txXfrm>
        <a:off x="860432" y="1777918"/>
        <a:ext cx="7313980" cy="508162"/>
      </dsp:txXfrm>
    </dsp:sp>
    <dsp:sp modelId="{68CA7683-FDC6-4094-92C5-8A7133758B74}">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3">
              <a:hueOff val="-1011237"/>
              <a:satOff val="21468"/>
              <a:lumOff val="4902"/>
              <a:alphaOff val="0"/>
            </a:schemeClr>
          </a:solidFill>
          <a:prstDash val="solid"/>
        </a:ln>
        <a:effectLst/>
      </dsp:spPr>
      <dsp:style>
        <a:lnRef idx="2">
          <a:scrgbClr r="0" g="0" b="0"/>
        </a:lnRef>
        <a:fillRef idx="1">
          <a:scrgbClr r="0" g="0" b="0"/>
        </a:fillRef>
        <a:effectRef idx="0">
          <a:scrgbClr r="0" g="0" b="0"/>
        </a:effectRef>
        <a:fontRef idx="minor"/>
      </dsp:style>
    </dsp:sp>
    <dsp:sp modelId="{10F9A78E-619E-4888-AEB1-D170D8458FD1}">
      <dsp:nvSpPr>
        <dsp:cNvPr id="0" name=""/>
        <dsp:cNvSpPr/>
      </dsp:nvSpPr>
      <dsp:spPr>
        <a:xfrm>
          <a:off x="748672" y="2539918"/>
          <a:ext cx="7425740" cy="508162"/>
        </a:xfrm>
        <a:prstGeom prst="rect">
          <a:avLst/>
        </a:prstGeom>
        <a:solidFill>
          <a:schemeClr val="accent3">
            <a:hueOff val="-1516856"/>
            <a:satOff val="32202"/>
            <a:lumOff val="73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When grouping people together into acronyms, remember to focus on each characteristic individually (e.g. BAME or LGBT+)</a:t>
          </a:r>
        </a:p>
      </dsp:txBody>
      <dsp:txXfrm>
        <a:off x="748672" y="2539918"/>
        <a:ext cx="7425740" cy="508162"/>
      </dsp:txXfrm>
    </dsp:sp>
    <dsp:sp modelId="{B4A9AFF9-D37B-4BD3-BD5F-EC97A1D59C00}">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3">
              <a:hueOff val="-1516856"/>
              <a:satOff val="32202"/>
              <a:lumOff val="7354"/>
              <a:alphaOff val="0"/>
            </a:schemeClr>
          </a:solidFill>
          <a:prstDash val="solid"/>
        </a:ln>
        <a:effectLst/>
      </dsp:spPr>
      <dsp:style>
        <a:lnRef idx="2">
          <a:scrgbClr r="0" g="0" b="0"/>
        </a:lnRef>
        <a:fillRef idx="1">
          <a:scrgbClr r="0" g="0" b="0"/>
        </a:fillRef>
        <a:effectRef idx="0">
          <a:scrgbClr r="0" g="0" b="0"/>
        </a:effectRef>
        <a:fontRef idx="minor"/>
      </dsp:style>
    </dsp:sp>
    <dsp:sp modelId="{1D2E5838-4676-441D-84B4-1B850DFCD1D5}">
      <dsp:nvSpPr>
        <dsp:cNvPr id="0" name=""/>
        <dsp:cNvSpPr/>
      </dsp:nvSpPr>
      <dsp:spPr>
        <a:xfrm>
          <a:off x="384538" y="3301918"/>
          <a:ext cx="7789875" cy="508162"/>
        </a:xfrm>
        <a:prstGeom prst="rect">
          <a:avLst/>
        </a:prstGeom>
        <a:solidFill>
          <a:schemeClr val="accent3">
            <a:hueOff val="-2022474"/>
            <a:satOff val="42936"/>
            <a:lumOff val="9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Getting language right is important, but action is more important than words.</a:t>
          </a:r>
        </a:p>
      </dsp:txBody>
      <dsp:txXfrm>
        <a:off x="384538" y="3301918"/>
        <a:ext cx="7789875" cy="508162"/>
      </dsp:txXfrm>
    </dsp:sp>
    <dsp:sp modelId="{012F0C95-D07C-4A61-B192-FD5A5EBCB26C}">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3">
              <a:hueOff val="-2022474"/>
              <a:satOff val="42936"/>
              <a:lumOff val="980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57382-1888-4E6E-A0B7-C3FCCBE7D2FA}" type="datetimeFigureOut">
              <a:rPr lang="en-GB" smtClean="0"/>
              <a:t>22/06/2021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DE23DB-9170-4D34-860D-5C89100BFB9D}" type="slidenum">
              <a:rPr lang="en-GB" smtClean="0"/>
              <a:t>‹#›</a:t>
            </a:fld>
            <a:endParaRPr lang="en-GB"/>
          </a:p>
        </p:txBody>
      </p:sp>
      <p:sp>
        <p:nvSpPr>
          <p:cNvPr id="6"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843719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667A2-27E2-4C86-8CA0-08D3CF2A5E1B}" type="datetimeFigureOut">
              <a:rPr lang="en-GB" smtClean="0"/>
              <a:t>22/06/2021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6B226-862F-4826-AFB8-108D6B31C4D2}" type="slidenum">
              <a:rPr lang="en-GB" smtClean="0"/>
              <a:t>‹#›</a:t>
            </a:fld>
            <a:endParaRPr lang="en-GB"/>
          </a:p>
        </p:txBody>
      </p:sp>
      <p:sp>
        <p:nvSpPr>
          <p:cNvPr id="8"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6514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Clr>
                <a:schemeClr val="tx1"/>
              </a:buClr>
            </a:pPr>
            <a:endParaRPr lang="en-GB" sz="1200"/>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83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12</a:t>
            </a:fld>
            <a:endParaRPr lang="en-GB"/>
          </a:p>
        </p:txBody>
      </p:sp>
    </p:spTree>
    <p:extLst>
      <p:ext uri="{BB962C8B-B14F-4D97-AF65-F5344CB8AC3E}">
        <p14:creationId xmlns:p14="http://schemas.microsoft.com/office/powerpoint/2010/main" val="32936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13</a:t>
            </a:fld>
            <a:endParaRPr lang="en-GB"/>
          </a:p>
        </p:txBody>
      </p:sp>
    </p:spTree>
    <p:extLst>
      <p:ext uri="{BB962C8B-B14F-4D97-AF65-F5344CB8AC3E}">
        <p14:creationId xmlns:p14="http://schemas.microsoft.com/office/powerpoint/2010/main" val="183802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14</a:t>
            </a:fld>
            <a:endParaRPr lang="en-GB"/>
          </a:p>
        </p:txBody>
      </p:sp>
    </p:spTree>
    <p:extLst>
      <p:ext uri="{BB962C8B-B14F-4D97-AF65-F5344CB8AC3E}">
        <p14:creationId xmlns:p14="http://schemas.microsoft.com/office/powerpoint/2010/main" val="172124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15</a:t>
            </a:fld>
            <a:endParaRPr lang="en-GB"/>
          </a:p>
        </p:txBody>
      </p:sp>
    </p:spTree>
    <p:extLst>
      <p:ext uri="{BB962C8B-B14F-4D97-AF65-F5344CB8AC3E}">
        <p14:creationId xmlns:p14="http://schemas.microsoft.com/office/powerpoint/2010/main" val="194425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53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F6B226-862F-4826-AFB8-108D6B31C4D2}" type="slidenum">
              <a:rPr lang="en-GB" smtClean="0"/>
              <a:t>17</a:t>
            </a:fld>
            <a:endParaRPr lang="en-GB"/>
          </a:p>
        </p:txBody>
      </p:sp>
    </p:spTree>
    <p:extLst>
      <p:ext uri="{BB962C8B-B14F-4D97-AF65-F5344CB8AC3E}">
        <p14:creationId xmlns:p14="http://schemas.microsoft.com/office/powerpoint/2010/main" val="12448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18</a:t>
            </a:fld>
            <a:endParaRPr lang="en-GB"/>
          </a:p>
        </p:txBody>
      </p:sp>
    </p:spTree>
    <p:extLst>
      <p:ext uri="{BB962C8B-B14F-4D97-AF65-F5344CB8AC3E}">
        <p14:creationId xmlns:p14="http://schemas.microsoft.com/office/powerpoint/2010/main" val="403144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19</a:t>
            </a:fld>
            <a:endParaRPr lang="en-GB"/>
          </a:p>
        </p:txBody>
      </p:sp>
    </p:spTree>
    <p:extLst>
      <p:ext uri="{BB962C8B-B14F-4D97-AF65-F5344CB8AC3E}">
        <p14:creationId xmlns:p14="http://schemas.microsoft.com/office/powerpoint/2010/main" val="276762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20</a:t>
            </a:fld>
            <a:endParaRPr lang="en-GB"/>
          </a:p>
        </p:txBody>
      </p:sp>
    </p:spTree>
    <p:extLst>
      <p:ext uri="{BB962C8B-B14F-4D97-AF65-F5344CB8AC3E}">
        <p14:creationId xmlns:p14="http://schemas.microsoft.com/office/powerpoint/2010/main" val="291466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18F25-FA75-46C5-A77B-0C079F646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2</a:t>
            </a:fld>
            <a:endParaRPr lang="en-GB"/>
          </a:p>
        </p:txBody>
      </p:sp>
    </p:spTree>
    <p:extLst>
      <p:ext uri="{BB962C8B-B14F-4D97-AF65-F5344CB8AC3E}">
        <p14:creationId xmlns:p14="http://schemas.microsoft.com/office/powerpoint/2010/main" val="124908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22</a:t>
            </a:fld>
            <a:endParaRPr lang="en-GB"/>
          </a:p>
        </p:txBody>
      </p:sp>
    </p:spTree>
    <p:extLst>
      <p:ext uri="{BB962C8B-B14F-4D97-AF65-F5344CB8AC3E}">
        <p14:creationId xmlns:p14="http://schemas.microsoft.com/office/powerpoint/2010/main" val="3445156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Generally, when we think of minorities, we consider a specific box or label, usually in the singular. So being Black, OR being LGBTQ+, OR being disabled, OR being female.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But we need to break down those constructs, because people don’t often fit in one neat box.</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 what is intersectionality? Its where somebody is part of a number of minority groups, e.g. gay, PLUS being disabled, plus being female. Or being black, AND trans and part of a faith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Intersectionality is a framework for understanding how social identities— such as those in the diagram —overlap and interact with one another and with systems of power that oppress and advantage people in the workplace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broader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Intersectionality therefore considers identity as a whole – so a white, straight man is still intersectional. However, the term intersectionality was created, by </a:t>
            </a:r>
            <a:r>
              <a:rPr lang="en-GB" sz="1200" b="0" i="0" kern="1200" dirty="0" err="1">
                <a:solidFill>
                  <a:schemeClr val="tx1"/>
                </a:solidFill>
                <a:effectLst/>
                <a:latin typeface="+mn-lt"/>
                <a:ea typeface="+mn-ea"/>
                <a:cs typeface="+mn-cs"/>
              </a:rPr>
              <a:t>Kimberle</a:t>
            </a:r>
            <a:r>
              <a:rPr lang="en-GB" sz="1200" b="0" i="0" kern="1200" dirty="0">
                <a:solidFill>
                  <a:schemeClr val="tx1"/>
                </a:solidFill>
                <a:effectLst/>
                <a:latin typeface="+mn-lt"/>
                <a:ea typeface="+mn-ea"/>
                <a:cs typeface="+mn-cs"/>
              </a:rPr>
              <a:t> Crenshaw, to specifically illustrate marginalised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We’re not suggesting that we can be representative of all intersectional identities, all the time. But what we must do is be aware of these varying intersecting identities, and the additional barriers that people may face. Remember that people have lots of different elements that make up who they are, and they could therefore experience discrimination on multiple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Which is where power and privilege comes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23</a:t>
            </a:fld>
            <a:endParaRPr lang="en-GB"/>
          </a:p>
        </p:txBody>
      </p:sp>
    </p:spTree>
    <p:extLst>
      <p:ext uri="{BB962C8B-B14F-4D97-AF65-F5344CB8AC3E}">
        <p14:creationId xmlns:p14="http://schemas.microsoft.com/office/powerpoint/2010/main" val="18835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Julie</a:t>
            </a:r>
          </a:p>
        </p:txBody>
      </p:sp>
      <p:sp>
        <p:nvSpPr>
          <p:cNvPr id="4" name="Slide Number Placeholder 3"/>
          <p:cNvSpPr>
            <a:spLocks noGrp="1"/>
          </p:cNvSpPr>
          <p:nvPr>
            <p:ph type="sldNum" sz="quarter" idx="5"/>
          </p:nvPr>
        </p:nvSpPr>
        <p:spPr/>
        <p:txBody>
          <a:bodyPr/>
          <a:lstStyle/>
          <a:p>
            <a:fld id="{BAF6B226-862F-4826-AFB8-108D6B31C4D2}" type="slidenum">
              <a:rPr lang="en-GB" smtClean="0"/>
              <a:t>24</a:t>
            </a:fld>
            <a:endParaRPr lang="en-GB"/>
          </a:p>
        </p:txBody>
      </p:sp>
    </p:spTree>
    <p:extLst>
      <p:ext uri="{BB962C8B-B14F-4D97-AF65-F5344CB8AC3E}">
        <p14:creationId xmlns:p14="http://schemas.microsoft.com/office/powerpoint/2010/main" val="1583153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thing you can do, is understand your privilege. I’m going to do a short exercise with you now which I’d really love you to take part in and get involved. Your camera is optional, but please be aware that it may lead to disclosing some personal information about yourself so you’re also welcome to keep your camera off if it will make you more comfortable. </a:t>
            </a:r>
          </a:p>
          <a:p>
            <a:endParaRPr lang="en-GB" dirty="0"/>
          </a:p>
          <a:p>
            <a:r>
              <a:rPr lang="en-GB" dirty="0"/>
              <a:t>Put your hands in front of you as on the picture. I’m going to read out 10 statements. If the statement is true, keep your fingers raised. If false, lower a finger.</a:t>
            </a:r>
          </a:p>
          <a:p>
            <a:endParaRPr lang="en-GB" dirty="0"/>
          </a:p>
          <a:p>
            <a:endParaRPr lang="en-GB" dirty="0"/>
          </a:p>
          <a:p>
            <a:pPr lvl="0"/>
            <a:r>
              <a:rPr lang="en-GB" dirty="0"/>
              <a:t>I can go shopping alone most of the time, confident that I will not be followed or harassed by security</a:t>
            </a:r>
          </a:p>
          <a:p>
            <a:pPr lvl="0"/>
            <a:r>
              <a:rPr lang="en-GB" dirty="0"/>
              <a:t>I can hold my partner’s hand in public without having to look over my shoulder </a:t>
            </a:r>
          </a:p>
          <a:p>
            <a:pPr lvl="0"/>
            <a:r>
              <a:rPr lang="en-GB" dirty="0"/>
              <a:t>I have never been misgendered/referred to by the wrong pronoun</a:t>
            </a:r>
          </a:p>
          <a:p>
            <a:pPr lvl="0"/>
            <a:r>
              <a:rPr lang="en-GB" dirty="0"/>
              <a:t>I could easily buy books, greeting cards, dolls and children’s magazines featuring people who look broadly like me/my children</a:t>
            </a:r>
          </a:p>
          <a:p>
            <a:pPr lvl="0"/>
            <a:r>
              <a:rPr lang="en-GB" dirty="0"/>
              <a:t>I’ve never felt like I’ve had to change my accent in order to be respected/socially accepted</a:t>
            </a:r>
          </a:p>
          <a:p>
            <a:pPr lvl="0"/>
            <a:r>
              <a:rPr lang="en-GB" dirty="0"/>
              <a:t>I can walk home at night without fear of being attacked</a:t>
            </a:r>
          </a:p>
          <a:p>
            <a:pPr lvl="0"/>
            <a:r>
              <a:rPr lang="en-GB" dirty="0"/>
              <a:t>I can talk openly about my mental health without worrying about appearing weak to my friends</a:t>
            </a:r>
          </a:p>
          <a:p>
            <a:pPr lvl="0"/>
            <a:r>
              <a:rPr lang="en-GB" dirty="0"/>
              <a:t>My parents/carers could afford to pay for my school meals as a child</a:t>
            </a:r>
          </a:p>
          <a:p>
            <a:pPr lvl="0"/>
            <a:r>
              <a:rPr lang="en-GB" dirty="0"/>
              <a:t>The majority of homes I go into accommodate my physical needs</a:t>
            </a:r>
          </a:p>
          <a:p>
            <a:pPr lvl="0"/>
            <a:r>
              <a:rPr lang="en-GB" dirty="0"/>
              <a:t>I’ve never felt that having a child may have an impact on my career</a:t>
            </a:r>
          </a:p>
          <a:p>
            <a:r>
              <a:rPr lang="en-GB" dirty="0"/>
              <a:t> </a:t>
            </a:r>
          </a:p>
          <a:p>
            <a:r>
              <a:rPr lang="en-GB" dirty="0"/>
              <a:t> </a:t>
            </a:r>
          </a:p>
          <a:p>
            <a:r>
              <a:rPr lang="en-GB" dirty="0"/>
              <a:t>Post in the chat (if you feel comfortable doing so) how many fingers are remaining.</a:t>
            </a:r>
          </a:p>
          <a:p>
            <a:r>
              <a:rPr lang="en-GB" dirty="0"/>
              <a:t> </a:t>
            </a:r>
          </a:p>
          <a:p>
            <a:r>
              <a:rPr lang="en-GB" dirty="0"/>
              <a:t>What do the remaining fingers represent? Answer=privilege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F6B226-862F-4826-AFB8-108D6B31C4D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401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is privilege? Privilege is defined as ‘a special right, advantage, or immunity granted or available only to a particular person or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people who have privilege don’t even realise it exists. This can mean that people can often think something isn’t a problem just because it’s not a problem to them personally.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to note that there is nothing wrong with having privilege. We all have it at some point, and we can all lose it very easily. We often can’t help the privilege we’ve got – it’s usually something we are born with.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important is what we do with it.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F6B226-862F-4826-AFB8-108D6B31C4D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13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755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28</a:t>
            </a:fld>
            <a:endParaRPr lang="en-GB"/>
          </a:p>
        </p:txBody>
      </p:sp>
    </p:spTree>
    <p:extLst>
      <p:ext uri="{BB962C8B-B14F-4D97-AF65-F5344CB8AC3E}">
        <p14:creationId xmlns:p14="http://schemas.microsoft.com/office/powerpoint/2010/main" val="2373105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F6B226-862F-4826-AFB8-108D6B31C4D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370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Sue</a:t>
            </a:r>
          </a:p>
        </p:txBody>
      </p:sp>
      <p:sp>
        <p:nvSpPr>
          <p:cNvPr id="4" name="Slide Number Placeholder 3"/>
          <p:cNvSpPr>
            <a:spLocks noGrp="1"/>
          </p:cNvSpPr>
          <p:nvPr>
            <p:ph type="sldNum" sz="quarter" idx="5"/>
          </p:nvPr>
        </p:nvSpPr>
        <p:spPr/>
        <p:txBody>
          <a:bodyPr/>
          <a:lstStyle/>
          <a:p>
            <a:fld id="{BAF6B226-862F-4826-AFB8-108D6B31C4D2}" type="slidenum">
              <a:rPr lang="en-GB" smtClean="0"/>
              <a:t>30</a:t>
            </a:fld>
            <a:endParaRPr lang="en-GB"/>
          </a:p>
        </p:txBody>
      </p:sp>
    </p:spTree>
    <p:extLst>
      <p:ext uri="{BB962C8B-B14F-4D97-AF65-F5344CB8AC3E}">
        <p14:creationId xmlns:p14="http://schemas.microsoft.com/office/powerpoint/2010/main" val="240176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3</a:t>
            </a:fld>
            <a:endParaRPr lang="en-GB"/>
          </a:p>
        </p:txBody>
      </p:sp>
    </p:spTree>
    <p:extLst>
      <p:ext uri="{BB962C8B-B14F-4D97-AF65-F5344CB8AC3E}">
        <p14:creationId xmlns:p14="http://schemas.microsoft.com/office/powerpoint/2010/main" val="391140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F6B226-862F-4826-AFB8-108D6B31C4D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53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6B226-862F-4826-AFB8-108D6B31C4D2}" type="slidenum">
              <a:rPr lang="en-GB" smtClean="0"/>
              <a:t>5</a:t>
            </a:fld>
            <a:endParaRPr lang="en-GB"/>
          </a:p>
        </p:txBody>
      </p:sp>
    </p:spTree>
    <p:extLst>
      <p:ext uri="{BB962C8B-B14F-4D97-AF65-F5344CB8AC3E}">
        <p14:creationId xmlns:p14="http://schemas.microsoft.com/office/powerpoint/2010/main" val="216411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3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83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25DF0-E134-4D36-BF3B-9CE49D5472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53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C7A7DE-9F0F-4A18-9CF7-E464812F88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79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95C11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8" name="Picture 7" descr="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13476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F7A109"/>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7" name="Picture 6" descr="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212473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05089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9B000"/>
        </a:solidFill>
        <a:effectLst/>
      </p:bgPr>
    </p:bg>
    <p:spTree>
      <p:nvGrpSpPr>
        <p:cNvPr id="1" name=""/>
        <p:cNvGrpSpPr/>
        <p:nvPr/>
      </p:nvGrpSpPr>
      <p:grpSpPr>
        <a:xfrm>
          <a:off x="0" y="0"/>
          <a:ext cx="0" cy="0"/>
          <a:chOff x="0" y="0"/>
          <a:chExt cx="0" cy="0"/>
        </a:xfrm>
      </p:grpSpPr>
      <p:pic>
        <p:nvPicPr>
          <p:cNvPr id="3" name="Picture 2" descr="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2" name="Title 1"/>
          <p:cNvSpPr>
            <a:spLocks noGrp="1"/>
          </p:cNvSpPr>
          <p:nvPr>
            <p:ph type="ctrTitle"/>
          </p:nvPr>
        </p:nvSpPr>
        <p:spPr>
          <a:xfrm>
            <a:off x="457199" y="360000"/>
            <a:ext cx="8161079"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17486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95735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9"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49585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5"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6" name="TextBox 5"/>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41520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83254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9" name="Text Placeholder 41"/>
          <p:cNvSpPr>
            <a:spLocks noGrp="1"/>
          </p:cNvSpPr>
          <p:nvPr>
            <p:ph type="body" sz="quarter" idx="14"/>
          </p:nvPr>
        </p:nvSpPr>
        <p:spPr>
          <a:xfrm>
            <a:off x="457200" y="1404000"/>
            <a:ext cx="2811600" cy="277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93458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8"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93570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E6007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7" name="Picture 6" descr="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08307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1" name="TextBox 10"/>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68525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7252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B80E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4" name="Picture 3"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68220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706353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2536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87169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857760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1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5" name="TextBox 1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39599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9"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0" name="TextBox 9"/>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47926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118CD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8" name="Picture 7" descr="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26430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46810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95C1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194798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8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a:noFill/>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5" name="Picture 4"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Slide Number Placeholder 12"/>
          <p:cNvSpPr>
            <a:spLocks noGrp="1"/>
          </p:cNvSpPr>
          <p:nvPr>
            <p:ph type="sldNum" sz="quarter" idx="12"/>
          </p:nvPr>
        </p:nvSpPr>
        <p:spPr>
          <a:xfrm>
            <a:off x="4229369" y="4845600"/>
            <a:ext cx="690052" cy="140400"/>
          </a:xfr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22284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71920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863294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8"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07051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180252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4"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5" name="TextBox 1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518652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1"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527909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B80E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1"/>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4" name="Picture 3" descr="p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Slide Number Placeholder 12"/>
          <p:cNvSpPr>
            <a:spLocks noGrp="1"/>
          </p:cNvSpPr>
          <p:nvPr>
            <p:ph type="sldNum" sz="quarter" idx="12"/>
          </p:nvPr>
        </p:nvSpPr>
        <p:spPr>
          <a:xfrm>
            <a:off x="4229370"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8" name="TextBox 7"/>
          <p:cNvSpPr txBox="1"/>
          <p:nvPr userDrawn="1"/>
        </p:nvSpPr>
        <p:spPr>
          <a:xfrm>
            <a:off x="457200" y="4845139"/>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#MakingHomesHappen</a:t>
            </a:r>
          </a:p>
        </p:txBody>
      </p:sp>
    </p:spTree>
    <p:extLst>
      <p:ext uri="{BB962C8B-B14F-4D97-AF65-F5344CB8AC3E}">
        <p14:creationId xmlns:p14="http://schemas.microsoft.com/office/powerpoint/2010/main" val="3362051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95C11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8" name="Picture 7" descr="gree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2721819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ullet poi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1" name="TextBox 10"/>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69788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96282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95C1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3" name="Picture 2" descr="g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276429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and text slide (righ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0350"/>
            <a:ext cx="4462220" cy="2771775"/>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199" y="271721"/>
            <a:ext cx="4462221"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
        <p:nvSpPr>
          <p:cNvPr id="7" name="Picture Placeholder 6">
            <a:extLst>
              <a:ext uri="{FF2B5EF4-FFF2-40B4-BE49-F238E27FC236}">
                <a16:creationId xmlns:a16="http://schemas.microsoft.com/office/drawing/2014/main" id="{55ADB270-B166-43D7-8D5E-E7063AD981A4}"/>
              </a:ext>
            </a:extLst>
          </p:cNvPr>
          <p:cNvSpPr>
            <a:spLocks noGrp="1"/>
          </p:cNvSpPr>
          <p:nvPr>
            <p:ph type="pic" sz="quarter" idx="13"/>
          </p:nvPr>
        </p:nvSpPr>
        <p:spPr>
          <a:xfrm>
            <a:off x="5219700" y="0"/>
            <a:ext cx="3924300" cy="51435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2856179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text slide (lef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6244" y="1530350"/>
            <a:ext cx="4462220" cy="2771775"/>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286243" y="271721"/>
            <a:ext cx="4462221"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
        <p:nvSpPr>
          <p:cNvPr id="7" name="Picture Placeholder 6">
            <a:extLst>
              <a:ext uri="{FF2B5EF4-FFF2-40B4-BE49-F238E27FC236}">
                <a16:creationId xmlns:a16="http://schemas.microsoft.com/office/drawing/2014/main" id="{55ADB270-B166-43D7-8D5E-E7063AD981A4}"/>
              </a:ext>
            </a:extLst>
          </p:cNvPr>
          <p:cNvSpPr>
            <a:spLocks noGrp="1"/>
          </p:cNvSpPr>
          <p:nvPr>
            <p:ph type="pic" sz="quarter" idx="13"/>
          </p:nvPr>
        </p:nvSpPr>
        <p:spPr>
          <a:xfrm>
            <a:off x="0" y="0"/>
            <a:ext cx="3924300" cy="51435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1903250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Only (green)">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05610"/>
            <a:ext cx="8229600" cy="113227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218419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only (whit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05610"/>
            <a:ext cx="8229600" cy="1132279"/>
          </a:xfrm>
        </p:spPr>
        <p:txBody>
          <a:bodyPr lIns="0" tIns="0" rIns="0" bIns="0" anchor="t">
            <a:normAutofit/>
          </a:bodyPr>
          <a:lstStyle>
            <a:lvl1pPr algn="l">
              <a:lnSpc>
                <a:spcPct val="90000"/>
              </a:lnSpc>
              <a:defRPr sz="4000">
                <a:solidFill>
                  <a:schemeClr val="accent3"/>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2029410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
        <p:nvSpPr>
          <p:cNvPr id="6" name="Title 1">
            <a:extLst>
              <a:ext uri="{FF2B5EF4-FFF2-40B4-BE49-F238E27FC236}">
                <a16:creationId xmlns:a16="http://schemas.microsoft.com/office/drawing/2014/main" id="{7D7C2C9A-DB99-4839-8C8F-13F1CFB4D9E8}"/>
              </a:ext>
            </a:extLst>
          </p:cNvPr>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7" name="Content Placeholder 2">
            <a:extLst>
              <a:ext uri="{FF2B5EF4-FFF2-40B4-BE49-F238E27FC236}">
                <a16:creationId xmlns:a16="http://schemas.microsoft.com/office/drawing/2014/main" id="{43D5DA99-4D2A-4564-80F1-E93CF553F276}"/>
              </a:ext>
            </a:extLst>
          </p:cNvPr>
          <p:cNvSpPr>
            <a:spLocks noGrp="1"/>
          </p:cNvSpPr>
          <p:nvPr>
            <p:ph idx="1"/>
          </p:nvPr>
        </p:nvSpPr>
        <p:spPr>
          <a:xfrm>
            <a:off x="457200" y="1404000"/>
            <a:ext cx="8229600" cy="3157788"/>
          </a:xfrm>
        </p:spPr>
        <p:txBody>
          <a:bodyPr lIns="0" tIns="0" rIns="0" bIns="0" numCol="2" spcCol="288000">
            <a:normAutofit/>
          </a:bodyPr>
          <a:lstStyle>
            <a:lvl1pPr marL="0" indent="0">
              <a:spcBef>
                <a:spcPts val="600"/>
              </a:spcBef>
              <a:buNone/>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p:txBody>
      </p:sp>
    </p:spTree>
    <p:extLst>
      <p:ext uri="{BB962C8B-B14F-4D97-AF65-F5344CB8AC3E}">
        <p14:creationId xmlns:p14="http://schemas.microsoft.com/office/powerpoint/2010/main" val="1396593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9"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0" name="TextBox 9"/>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374538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 - End Slide 3">
    <p:spTree>
      <p:nvGrpSpPr>
        <p:cNvPr id="1" name=""/>
        <p:cNvGrpSpPr/>
        <p:nvPr/>
      </p:nvGrpSpPr>
      <p:grpSpPr>
        <a:xfrm>
          <a:off x="0" y="0"/>
          <a:ext cx="0" cy="0"/>
          <a:chOff x="0" y="0"/>
          <a:chExt cx="0" cy="0"/>
        </a:xfrm>
      </p:grpSpPr>
      <p:pic>
        <p:nvPicPr>
          <p:cNvPr id="8" name="Picture 7" descr="gree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Text Placeholder 14"/>
          <p:cNvSpPr>
            <a:spLocks noGrp="1"/>
          </p:cNvSpPr>
          <p:nvPr>
            <p:ph type="body" sz="quarter" idx="12" hasCustomPrompt="1"/>
          </p:nvPr>
        </p:nvSpPr>
        <p:spPr>
          <a:xfrm>
            <a:off x="684000" y="1342800"/>
            <a:ext cx="7772400" cy="720079"/>
          </a:xfrm>
        </p:spPr>
        <p:txBody>
          <a:bodyPr tIns="0">
            <a:noAutofit/>
          </a:bodyPr>
          <a:lstStyle>
            <a:lvl1pPr marL="0" indent="0" algn="ctr">
              <a:buNone/>
              <a:defRPr kumimoji="0" lang="en-US" sz="1400" b="0" i="0" u="none" strike="noStrike" kern="1200" cap="none" spc="0" normalizeH="0" baseline="0" noProof="0" smtClean="0">
                <a:ln>
                  <a:noFill/>
                </a:ln>
                <a:solidFill>
                  <a:srgbClr val="000000"/>
                </a:solidFill>
                <a:effectLst/>
                <a:uLnTx/>
                <a:uFillTx/>
                <a:latin typeface="Corbel" panose="020B0503020204020204" pitchFamily="34" charset="0"/>
              </a:defRPr>
            </a:lvl1pPr>
          </a:lstStyle>
          <a:p>
            <a:pPr lvl="0"/>
            <a:r>
              <a:rPr kumimoji="0" lang="en-US" sz="1400" b="0" i="0" u="none" strike="noStrike" kern="1200" cap="none" spc="0" normalizeH="0" baseline="0" noProof="0">
                <a:ln>
                  <a:noFill/>
                </a:ln>
                <a:solidFill>
                  <a:sysClr val="windowText" lastClr="000000"/>
                </a:solidFill>
                <a:effectLst/>
                <a:uLnTx/>
                <a:uFillTx/>
                <a:latin typeface="Corbel"/>
                <a:ea typeface="+mj-ea"/>
              </a:rPr>
              <a:t>enquiries@homesengland.gov.uk</a:t>
            </a:r>
            <a:br>
              <a:rPr kumimoji="0" lang="en-US" sz="1400" b="0" i="0" u="none" strike="noStrike" kern="1200" cap="none" spc="0" normalizeH="0" baseline="0" noProof="0">
                <a:ln>
                  <a:noFill/>
                </a:ln>
                <a:solidFill>
                  <a:sysClr val="windowText" lastClr="000000"/>
                </a:solidFill>
                <a:effectLst/>
                <a:uLnTx/>
                <a:uFillTx/>
                <a:latin typeface="Corbel"/>
                <a:ea typeface="+mj-ea"/>
              </a:rPr>
            </a:br>
            <a:r>
              <a:rPr kumimoji="0" lang="en-GB" sz="1400" b="0" i="0" u="none" strike="noStrike" kern="1200" cap="none" spc="0" normalizeH="0" baseline="0" noProof="0">
                <a:ln>
                  <a:noFill/>
                </a:ln>
                <a:solidFill>
                  <a:sysClr val="windowText" lastClr="000000"/>
                </a:solidFill>
                <a:effectLst/>
                <a:uLnTx/>
                <a:uFillTx/>
                <a:latin typeface="Corbel"/>
                <a:ea typeface="+mj-ea"/>
              </a:rPr>
              <a:t>0300 1234 500</a:t>
            </a:r>
            <a:br>
              <a:rPr kumimoji="0" lang="en-US" sz="1400" b="0" i="0" u="none" strike="noStrike" kern="1200" cap="none" spc="0" normalizeH="0" baseline="0" noProof="0">
                <a:ln>
                  <a:noFill/>
                </a:ln>
                <a:solidFill>
                  <a:sysClr val="windowText" lastClr="000000"/>
                </a:solidFill>
                <a:effectLst/>
                <a:uLnTx/>
                <a:uFillTx/>
                <a:latin typeface="Corbel"/>
                <a:ea typeface="+mj-ea"/>
              </a:rPr>
            </a:br>
            <a:r>
              <a:rPr kumimoji="0" lang="en-US" sz="1400" b="0" i="0" u="none" strike="noStrike" kern="1200" cap="none" spc="0" normalizeH="0" baseline="0" noProof="0">
                <a:ln>
                  <a:noFill/>
                </a:ln>
                <a:solidFill>
                  <a:sysClr val="windowText" lastClr="000000"/>
                </a:solidFill>
                <a:effectLst/>
                <a:uLnTx/>
                <a:uFillTx/>
                <a:latin typeface="Corbel"/>
                <a:ea typeface="+mj-ea"/>
              </a:rPr>
              <a:t>gov.uk/homes-</a:t>
            </a:r>
            <a:r>
              <a:rPr kumimoji="0" lang="en-US" sz="1400" b="0" i="0" u="none" strike="noStrike" kern="1200" cap="none" spc="0" normalizeH="0" baseline="0" noProof="0" err="1">
                <a:ln>
                  <a:noFill/>
                </a:ln>
                <a:solidFill>
                  <a:sysClr val="windowText" lastClr="000000"/>
                </a:solidFill>
                <a:effectLst/>
                <a:uLnTx/>
                <a:uFillTx/>
                <a:latin typeface="Corbel"/>
                <a:ea typeface="+mj-ea"/>
              </a:rPr>
              <a:t>england</a:t>
            </a:r>
            <a:endParaRPr lang="en-GB"/>
          </a:p>
        </p:txBody>
      </p:sp>
      <p:sp>
        <p:nvSpPr>
          <p:cNvPr id="9" name="Text Placeholder 14"/>
          <p:cNvSpPr>
            <a:spLocks noGrp="1"/>
          </p:cNvSpPr>
          <p:nvPr>
            <p:ph type="body" sz="quarter" idx="13" hasCustomPrompt="1"/>
          </p:nvPr>
        </p:nvSpPr>
        <p:spPr>
          <a:xfrm>
            <a:off x="684000" y="986400"/>
            <a:ext cx="7772400" cy="352800"/>
          </a:xfrm>
        </p:spPr>
        <p:txBody>
          <a:bodyPr tIns="46800">
            <a:noAutofit/>
          </a:bodyPr>
          <a:lstStyle>
            <a:lvl1pPr marL="0" indent="0" algn="ctr">
              <a:buNone/>
              <a:defRPr kumimoji="0" lang="en-US" sz="2400" b="0" i="0" u="none" strike="noStrike" kern="1200" cap="none" spc="0" normalizeH="0" baseline="0" noProof="0" smtClean="0">
                <a:ln>
                  <a:noFill/>
                </a:ln>
                <a:solidFill>
                  <a:srgbClr val="95C11F"/>
                </a:solidFill>
                <a:effectLst/>
                <a:uLnTx/>
                <a:uFillTx/>
                <a:latin typeface="Corbel" panose="020B0503020204020204" pitchFamily="34" charset="0"/>
              </a:defRPr>
            </a:lvl1pPr>
          </a:lstStyle>
          <a:p>
            <a:pPr lvl="0"/>
            <a:r>
              <a:rPr lang="en-US" sz="2400">
                <a:solidFill>
                  <a:srgbClr val="95C11F"/>
                </a:solidFill>
              </a:rPr>
              <a:t>Contact Information</a:t>
            </a:r>
            <a:endParaRPr lang="en-GB"/>
          </a:p>
        </p:txBody>
      </p:sp>
    </p:spTree>
    <p:extLst>
      <p:ext uri="{BB962C8B-B14F-4D97-AF65-F5344CB8AC3E}">
        <p14:creationId xmlns:p14="http://schemas.microsoft.com/office/powerpoint/2010/main" val="947114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93520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62713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45653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70460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3" name="TextBox 12"/>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420784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9"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0" name="TextBox 9"/>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0569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07D1E57E-C756-4750-A307-B73AF4DBA182}"/>
              </a:ext>
            </a:extLst>
          </p:cNvPr>
          <p:cNvSpPr txBox="1"/>
          <p:nvPr userDrawn="1"/>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33844407"/>
      </p:ext>
    </p:extLst>
  </p:cSld>
  <p:clrMap bg1="lt1" tx1="dk1" bg2="lt2" tx2="dk2" accent1="accent1" accent2="accent2" accent3="accent3" accent4="accent4" accent5="accent5" accent6="accent6" hlink="hlink" folHlink="folHlink"/>
  <p:sldLayoutIdLst>
    <p:sldLayoutId id="2147483793" r:id="rId1"/>
    <p:sldLayoutId id="2147483795" r:id="rId2"/>
    <p:sldLayoutId id="2147483794" r:id="rId3"/>
    <p:sldLayoutId id="2147483796" r:id="rId4"/>
    <p:sldLayoutId id="2147483774" r:id="rId5"/>
    <p:sldLayoutId id="2147483775" r:id="rId6"/>
    <p:sldLayoutId id="2147483776" r:id="rId7"/>
    <p:sldLayoutId id="2147483777" r:id="rId8"/>
    <p:sldLayoutId id="2147483778" r:id="rId9"/>
  </p:sldLayoutIdLst>
  <p:hf hdr="0" dt="0"/>
  <p:txStyles>
    <p:titleStyle>
      <a:lvl1pPr algn="l" defTabSz="457200" rtl="0" eaLnBrk="1" latinLnBrk="0" hangingPunct="1">
        <a:spcBef>
          <a:spcPct val="0"/>
        </a:spcBef>
        <a:buNone/>
        <a:defRPr sz="3200" kern="1200">
          <a:solidFill>
            <a:srgbClr val="95C1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F761ACD6-3F3D-4C60-8FF4-B6260418E32A}"/>
              </a:ext>
            </a:extLst>
          </p:cNvPr>
          <p:cNvSpPr txBox="1"/>
          <p:nvPr userDrawn="1"/>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956179214"/>
      </p:ext>
    </p:extLst>
  </p:cSld>
  <p:clrMap bg1="lt1" tx1="dk1" bg2="lt2" tx2="dk2" accent1="accent1" accent2="accent2" accent3="accent3" accent4="accent4" accent5="accent5" accent6="accent6" hlink="hlink" folHlink="folHlink"/>
  <p:sldLayoutIdLst>
    <p:sldLayoutId id="2147483712" r:id="rId1"/>
    <p:sldLayoutId id="2147483726" r:id="rId2"/>
    <p:sldLayoutId id="2147483716" r:id="rId3"/>
    <p:sldLayoutId id="2147483727" r:id="rId4"/>
    <p:sldLayoutId id="2147483735" r:id="rId5"/>
    <p:sldLayoutId id="2147483742" r:id="rId6"/>
    <p:sldLayoutId id="2147483743" r:id="rId7"/>
    <p:sldLayoutId id="2147483745" r:id="rId8"/>
    <p:sldLayoutId id="2147483739" r:id="rId9"/>
  </p:sldLayoutIdLst>
  <p:hf hdr="0" dt="0"/>
  <p:txStyles>
    <p:titleStyle>
      <a:lvl1pPr algn="l" defTabSz="457200" rtl="0" eaLnBrk="1" latinLnBrk="0" hangingPunct="1">
        <a:spcBef>
          <a:spcPct val="0"/>
        </a:spcBef>
        <a:buNone/>
        <a:defRPr sz="3200" kern="1200">
          <a:solidFill>
            <a:srgbClr val="F9B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C106D663-0B79-41FC-A1A4-AA7EEFAD53FA}"/>
              </a:ext>
            </a:extLst>
          </p:cNvPr>
          <p:cNvSpPr txBox="1"/>
          <p:nvPr userDrawn="1"/>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1653578364"/>
      </p:ext>
    </p:extLst>
  </p:cSld>
  <p:clrMap bg1="lt1" tx1="dk1" bg2="lt2" tx2="dk2" accent1="accent1" accent2="accent2" accent3="accent3" accent4="accent4" accent5="accent5" accent6="accent6" hlink="hlink" folHlink="folHlink"/>
  <p:sldLayoutIdLst>
    <p:sldLayoutId id="2147483789" r:id="rId1"/>
    <p:sldLayoutId id="2147483791" r:id="rId2"/>
    <p:sldLayoutId id="2147483790" r:id="rId3"/>
    <p:sldLayoutId id="2147483792" r:id="rId4"/>
    <p:sldLayoutId id="2147483764" r:id="rId5"/>
    <p:sldLayoutId id="2147483765" r:id="rId6"/>
    <p:sldLayoutId id="2147483766" r:id="rId7"/>
    <p:sldLayoutId id="2147483767" r:id="rId8"/>
    <p:sldLayoutId id="2147483768" r:id="rId9"/>
  </p:sldLayoutIdLst>
  <p:hf hdr="0" dt="0"/>
  <p:txStyles>
    <p:titleStyle>
      <a:lvl1pPr algn="l" defTabSz="457200" rtl="0" eaLnBrk="1" latinLnBrk="0" hangingPunct="1">
        <a:spcBef>
          <a:spcPct val="0"/>
        </a:spcBef>
        <a:buNone/>
        <a:defRPr sz="3200" kern="1200">
          <a:solidFill>
            <a:srgbClr val="E6007E"/>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8" name="Slide Number Placeholder 5"/>
          <p:cNvSpPr>
            <a:spLocks noGrp="1"/>
          </p:cNvSpPr>
          <p:nvPr>
            <p:ph type="sldNum" sz="quarter" idx="12"/>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A6D15B57-1BF3-4E5E-A8D1-48416667ED44}"/>
              </a:ext>
            </a:extLst>
          </p:cNvPr>
          <p:cNvSpPr txBox="1"/>
          <p:nvPr userDrawn="1"/>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3089813059"/>
      </p:ext>
    </p:extLst>
  </p:cSld>
  <p:clrMap bg1="lt1" tx1="dk1" bg2="lt2" tx2="dk2" accent1="accent1" accent2="accent2" accent3="accent3" accent4="accent4" accent5="accent5" accent6="accent6" hlink="hlink" folHlink="folHlink"/>
  <p:sldLayoutIdLst>
    <p:sldLayoutId id="2147483780" r:id="rId1"/>
    <p:sldLayoutId id="2147483782" r:id="rId2"/>
    <p:sldLayoutId id="2147483781" r:id="rId3"/>
    <p:sldLayoutId id="2147483783" r:id="rId4"/>
    <p:sldLayoutId id="2147483784" r:id="rId5"/>
    <p:sldLayoutId id="2147483785" r:id="rId6"/>
    <p:sldLayoutId id="2147483786" r:id="rId7"/>
    <p:sldLayoutId id="2147483787" r:id="rId8"/>
    <p:sldLayoutId id="2147483788" r:id="rId9"/>
    <p:sldLayoutId id="2147483820" r:id="rId10"/>
  </p:sldLayoutIdLst>
  <p:hf hdr="0" dt="0"/>
  <p:txStyles>
    <p:titleStyle>
      <a:lvl1pPr algn="l" defTabSz="457200" rtl="0" eaLnBrk="1" latinLnBrk="0" hangingPunct="1">
        <a:spcBef>
          <a:spcPct val="0"/>
        </a:spcBef>
        <a:buNone/>
        <a:defRPr sz="3200" kern="1200">
          <a:solidFill>
            <a:srgbClr val="009FE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85D5F72C-351A-44C3-8DA0-5BEDC700A400}"/>
              </a:ext>
            </a:extLst>
          </p:cNvPr>
          <p:cNvSpPr txBox="1"/>
          <p:nvPr userDrawn="1"/>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38554181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27" r:id="rId11"/>
  </p:sldLayoutIdLst>
  <p:hf hdr="0" dt="0"/>
  <p:txStyles>
    <p:titleStyle>
      <a:lvl1pPr algn="l" defTabSz="457200" rtl="0" eaLnBrk="1" latinLnBrk="0" hangingPunct="1">
        <a:spcBef>
          <a:spcPct val="0"/>
        </a:spcBef>
        <a:buNone/>
        <a:defRPr sz="3200" kern="1200">
          <a:solidFill>
            <a:srgbClr val="95C1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ideo" Target="https://www.youtube.com/embed/DWynJkN5HbQ?feature=oembed" TargetMode="Externa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video" Target="https://www.youtube.com/embed/bxZBtWGYV1c?feature=oembed" TargetMode="Externa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303D3A0-7EDC-4701-A4E9-322A81CC98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2918" y="1632897"/>
            <a:ext cx="1233288" cy="1145791"/>
          </a:xfrm>
          <a:prstGeom prst="rect">
            <a:avLst/>
          </a:prstGeom>
        </p:spPr>
      </p:pic>
      <p:pic>
        <p:nvPicPr>
          <p:cNvPr id="8" name="Graphic 7">
            <a:extLst>
              <a:ext uri="{FF2B5EF4-FFF2-40B4-BE49-F238E27FC236}">
                <a16:creationId xmlns:a16="http://schemas.microsoft.com/office/drawing/2014/main" id="{73D3205D-7D00-437E-BE83-AF4039F52D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4388" y="1676391"/>
            <a:ext cx="1027190" cy="1055526"/>
          </a:xfrm>
          <a:prstGeom prst="rect">
            <a:avLst/>
          </a:prstGeom>
        </p:spPr>
      </p:pic>
      <p:pic>
        <p:nvPicPr>
          <p:cNvPr id="10" name="Graphic 9">
            <a:extLst>
              <a:ext uri="{FF2B5EF4-FFF2-40B4-BE49-F238E27FC236}">
                <a16:creationId xmlns:a16="http://schemas.microsoft.com/office/drawing/2014/main" id="{4560836A-D2CC-44E1-9BAA-C21C8D8A33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5039" y="1581897"/>
            <a:ext cx="691635" cy="1159275"/>
          </a:xfrm>
          <a:prstGeom prst="rect">
            <a:avLst/>
          </a:prstGeom>
        </p:spPr>
      </p:pic>
      <p:sp>
        <p:nvSpPr>
          <p:cNvPr id="2" name="Title 1">
            <a:extLst>
              <a:ext uri="{FF2B5EF4-FFF2-40B4-BE49-F238E27FC236}">
                <a16:creationId xmlns:a16="http://schemas.microsoft.com/office/drawing/2014/main" id="{59BF2378-4389-4E91-9851-54C497437579}"/>
              </a:ext>
            </a:extLst>
          </p:cNvPr>
          <p:cNvSpPr>
            <a:spLocks noGrp="1"/>
          </p:cNvSpPr>
          <p:nvPr>
            <p:ph type="title"/>
          </p:nvPr>
        </p:nvSpPr>
        <p:spPr/>
        <p:txBody>
          <a:bodyPr anchor="t">
            <a:normAutofit fontScale="90000"/>
          </a:bodyPr>
          <a:lstStyle/>
          <a:p>
            <a:r>
              <a:rPr lang="en-GB" sz="3600">
                <a:solidFill>
                  <a:srgbClr val="0070C0"/>
                </a:solidFill>
              </a:rPr>
              <a:t>Housekeeping</a:t>
            </a:r>
            <a:br>
              <a:rPr lang="en-GB" sz="2700"/>
            </a:br>
            <a:br>
              <a:rPr lang="en-GB" sz="2700"/>
            </a:br>
            <a:endParaRPr lang="en-GB" sz="2700"/>
          </a:p>
        </p:txBody>
      </p:sp>
      <p:sp>
        <p:nvSpPr>
          <p:cNvPr id="31" name="Rectangle 30">
            <a:extLst>
              <a:ext uri="{FF2B5EF4-FFF2-40B4-BE49-F238E27FC236}">
                <a16:creationId xmlns:a16="http://schemas.microsoft.com/office/drawing/2014/main" id="{E0530E56-E04A-411C-BFFB-FEDD69BF5F52}"/>
              </a:ext>
            </a:extLst>
          </p:cNvPr>
          <p:cNvSpPr/>
          <p:nvPr/>
        </p:nvSpPr>
        <p:spPr>
          <a:xfrm>
            <a:off x="595877" y="3403373"/>
            <a:ext cx="1217131" cy="694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a:extLst>
              <a:ext uri="{FF2B5EF4-FFF2-40B4-BE49-F238E27FC236}">
                <a16:creationId xmlns:a16="http://schemas.microsoft.com/office/drawing/2014/main" id="{459E0159-76DD-4B97-94B5-C2B1C9E15BCE}"/>
              </a:ext>
            </a:extLst>
          </p:cNvPr>
          <p:cNvSpPr/>
          <p:nvPr/>
        </p:nvSpPr>
        <p:spPr>
          <a:xfrm>
            <a:off x="2085203" y="3403373"/>
            <a:ext cx="1425585" cy="694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a:extLst>
              <a:ext uri="{FF2B5EF4-FFF2-40B4-BE49-F238E27FC236}">
                <a16:creationId xmlns:a16="http://schemas.microsoft.com/office/drawing/2014/main" id="{F23D97FE-CCB8-472E-AA9F-477FE16876FC}"/>
              </a:ext>
            </a:extLst>
          </p:cNvPr>
          <p:cNvSpPr/>
          <p:nvPr/>
        </p:nvSpPr>
        <p:spPr>
          <a:xfrm>
            <a:off x="3829792" y="3403373"/>
            <a:ext cx="1425585" cy="7903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a:extLst>
              <a:ext uri="{FF2B5EF4-FFF2-40B4-BE49-F238E27FC236}">
                <a16:creationId xmlns:a16="http://schemas.microsoft.com/office/drawing/2014/main" id="{1962847D-B541-4AB3-8AA4-DEE99FBB333E}"/>
              </a:ext>
            </a:extLst>
          </p:cNvPr>
          <p:cNvSpPr/>
          <p:nvPr/>
        </p:nvSpPr>
        <p:spPr>
          <a:xfrm>
            <a:off x="5563547" y="3403373"/>
            <a:ext cx="1425585" cy="694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a:extLst>
              <a:ext uri="{FF2B5EF4-FFF2-40B4-BE49-F238E27FC236}">
                <a16:creationId xmlns:a16="http://schemas.microsoft.com/office/drawing/2014/main" id="{87B5F343-DE4F-4675-8A85-A36B38DBE053}"/>
              </a:ext>
            </a:extLst>
          </p:cNvPr>
          <p:cNvSpPr/>
          <p:nvPr/>
        </p:nvSpPr>
        <p:spPr>
          <a:xfrm>
            <a:off x="7122538" y="3403373"/>
            <a:ext cx="1425585" cy="6949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2659D854-2634-4FE6-864A-6E6748DDA768}"/>
              </a:ext>
            </a:extLst>
          </p:cNvPr>
          <p:cNvSpPr txBox="1"/>
          <p:nvPr/>
        </p:nvSpPr>
        <p:spPr>
          <a:xfrm>
            <a:off x="1109115" y="3186042"/>
            <a:ext cx="1404000" cy="694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GB"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rPr>
              <a:t>Please put yourself on mute and turn notifications off</a:t>
            </a:r>
            <a:endParaRPr kumimoji="0" lang="en-US"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endParaRPr>
          </a:p>
        </p:txBody>
      </p:sp>
      <p:sp>
        <p:nvSpPr>
          <p:cNvPr id="35" name="TextBox 34">
            <a:extLst>
              <a:ext uri="{FF2B5EF4-FFF2-40B4-BE49-F238E27FC236}">
                <a16:creationId xmlns:a16="http://schemas.microsoft.com/office/drawing/2014/main" id="{33BFC49B-1B94-4599-AA6C-D7ED4A1FD52C}"/>
              </a:ext>
            </a:extLst>
          </p:cNvPr>
          <p:cNvSpPr txBox="1"/>
          <p:nvPr/>
        </p:nvSpPr>
        <p:spPr>
          <a:xfrm>
            <a:off x="3872328" y="3175384"/>
            <a:ext cx="1404000" cy="7903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cap="all"/>
            </a:pPr>
            <a:r>
              <a:rPr kumimoji="0" lang="en-GB"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rPr>
              <a:t>Feel free to use </a:t>
            </a:r>
            <a:br>
              <a:rPr kumimoji="0" lang="en-GB"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rPr>
            </a:br>
            <a:r>
              <a:rPr kumimoji="0" lang="en-GB"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rPr>
              <a:t>the chat function during the session</a:t>
            </a:r>
            <a:endParaRPr kumimoji="0" lang="en-US"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endParaRPr>
          </a:p>
        </p:txBody>
      </p:sp>
      <p:sp>
        <p:nvSpPr>
          <p:cNvPr id="36" name="TextBox 35">
            <a:extLst>
              <a:ext uri="{FF2B5EF4-FFF2-40B4-BE49-F238E27FC236}">
                <a16:creationId xmlns:a16="http://schemas.microsoft.com/office/drawing/2014/main" id="{3218C919-F43C-48E1-8A8C-ECA5E05D32F3}"/>
              </a:ext>
            </a:extLst>
          </p:cNvPr>
          <p:cNvSpPr txBox="1"/>
          <p:nvPr/>
        </p:nvSpPr>
        <p:spPr>
          <a:xfrm>
            <a:off x="6198856" y="3233841"/>
            <a:ext cx="1404000" cy="6949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orbel"/>
                <a:ea typeface="+mn-ea"/>
                <a:cs typeface="+mn-cs"/>
              </a:rPr>
              <a:t>The session will be recorded</a:t>
            </a:r>
          </a:p>
          <a:p>
            <a:pPr marL="0" marR="0" lvl="0" indent="0" algn="ctr" defTabSz="622300" rtl="0" eaLnBrk="1" fontAlgn="auto" latinLnBrk="0" hangingPunct="1">
              <a:lnSpc>
                <a:spcPct val="100000"/>
              </a:lnSpc>
              <a:spcBef>
                <a:spcPct val="0"/>
              </a:spcBef>
              <a:spcAft>
                <a:spcPct val="35000"/>
              </a:spcAft>
              <a:buClrTx/>
              <a:buSzTx/>
              <a:buFontTx/>
              <a:buNone/>
              <a:tabLst/>
              <a:defRPr cap="all"/>
            </a:pPr>
            <a:endParaRPr kumimoji="0" lang="en-US" sz="1400" b="0" i="0" u="none" strike="noStrike" kern="1200" cap="none" spc="0" normalizeH="0" baseline="0" noProof="0">
              <a:ln>
                <a:noFill/>
              </a:ln>
              <a:solidFill>
                <a:srgbClr val="000000">
                  <a:hueOff val="0"/>
                  <a:satOff val="0"/>
                  <a:lumOff val="0"/>
                  <a:alphaOff val="0"/>
                </a:srgbClr>
              </a:solidFill>
              <a:effectLst/>
              <a:uLnTx/>
              <a:uFillTx/>
              <a:latin typeface="Corbel"/>
              <a:ea typeface="+mn-ea"/>
              <a:cs typeface="+mn-cs"/>
            </a:endParaRPr>
          </a:p>
        </p:txBody>
      </p:sp>
      <p:sp>
        <p:nvSpPr>
          <p:cNvPr id="17" name="Slide Number Placeholder 3">
            <a:extLst>
              <a:ext uri="{FF2B5EF4-FFF2-40B4-BE49-F238E27FC236}">
                <a16:creationId xmlns:a16="http://schemas.microsoft.com/office/drawing/2014/main" id="{1F5D0562-A08C-4E3D-BEB6-60DA496E2ABD}"/>
              </a:ext>
            </a:extLst>
          </p:cNvPr>
          <p:cNvSpPr>
            <a:spLocks noGrp="1"/>
          </p:cNvSpPr>
          <p:nvPr>
            <p:ph type="sldNum" sz="quarter" idx="12"/>
          </p:nvPr>
        </p:nvSpPr>
        <p:spPr>
          <a:xfrm>
            <a:off x="4229369" y="4845600"/>
            <a:ext cx="690052" cy="140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srgbClr val="000000"/>
                </a:solidFill>
                <a:effectLst/>
                <a:uLnTx/>
                <a:uFillTx/>
                <a:latin typeface="Corbel"/>
                <a:ea typeface="+mn-ea"/>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Corbel"/>
              <a:ea typeface="+mn-ea"/>
            </a:endParaRPr>
          </a:p>
        </p:txBody>
      </p:sp>
    </p:spTree>
    <p:extLst>
      <p:ext uri="{BB962C8B-B14F-4D97-AF65-F5344CB8AC3E}">
        <p14:creationId xmlns:p14="http://schemas.microsoft.com/office/powerpoint/2010/main" val="339035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9619B-6AD6-48DF-9027-BCA21FB90470}"/>
              </a:ext>
            </a:extLst>
          </p:cNvPr>
          <p:cNvSpPr>
            <a:spLocks noGrp="1"/>
          </p:cNvSpPr>
          <p:nvPr>
            <p:ph type="ctrTitle"/>
          </p:nvPr>
        </p:nvSpPr>
        <p:spPr>
          <a:xfrm>
            <a:off x="457201" y="360001"/>
            <a:ext cx="8413473" cy="1915359"/>
          </a:xfrm>
        </p:spPr>
        <p:txBody>
          <a:bodyPr/>
          <a:lstStyle/>
          <a:p>
            <a:r>
              <a:rPr lang="en-US"/>
              <a:t>Words Matter – Inclusive Language</a:t>
            </a:r>
            <a:endParaRPr lang="en-GB"/>
          </a:p>
        </p:txBody>
      </p:sp>
    </p:spTree>
    <p:extLst>
      <p:ext uri="{BB962C8B-B14F-4D97-AF65-F5344CB8AC3E}">
        <p14:creationId xmlns:p14="http://schemas.microsoft.com/office/powerpoint/2010/main" val="240854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73D6FA-2242-462A-914C-C94A028307C7}"/>
              </a:ext>
            </a:extLst>
          </p:cNvPr>
          <p:cNvSpPr>
            <a:spLocks noGrp="1"/>
          </p:cNvSpPr>
          <p:nvPr>
            <p:ph type="title"/>
          </p:nvPr>
        </p:nvSpPr>
        <p:spPr>
          <a:xfrm>
            <a:off x="457200" y="271722"/>
            <a:ext cx="8229600" cy="633035"/>
          </a:xfrm>
        </p:spPr>
        <p:txBody>
          <a:bodyPr/>
          <a:lstStyle/>
          <a:p>
            <a:r>
              <a:rPr lang="en-US">
                <a:cs typeface="Calibri Light"/>
              </a:rPr>
              <a:t>Inclusive language</a:t>
            </a:r>
          </a:p>
        </p:txBody>
      </p:sp>
      <p:sp>
        <p:nvSpPr>
          <p:cNvPr id="3" name="Slide Number Placeholder 2">
            <a:extLst>
              <a:ext uri="{FF2B5EF4-FFF2-40B4-BE49-F238E27FC236}">
                <a16:creationId xmlns:a16="http://schemas.microsoft.com/office/drawing/2014/main" id="{2414F498-7ACF-444E-B630-84ABB2221122}"/>
              </a:ext>
            </a:extLst>
          </p:cNvPr>
          <p:cNvSpPr>
            <a:spLocks noGrp="1"/>
          </p:cNvSpPr>
          <p:nvPr>
            <p:ph type="sldNum" sz="quarter" idx="12"/>
          </p:nvPr>
        </p:nvSpPr>
        <p:spPr/>
        <p:txBody>
          <a:bodyPr/>
          <a:lstStyle/>
          <a:p>
            <a:pPr defTabSz="685800"/>
            <a:fld id="{B85282A8-A6D7-5B4D-8257-F9C7177A3D72}" type="slidenum">
              <a:rPr lang="en-US" smtClean="0">
                <a:solidFill>
                  <a:prstClr val="black">
                    <a:tint val="75000"/>
                  </a:prstClr>
                </a:solidFill>
                <a:latin typeface="Calibri" panose="020F0502020204030204"/>
              </a:rPr>
              <a:pPr defTabSz="685800"/>
              <a:t>11</a:t>
            </a:fld>
            <a:endParaRPr lang="en-US">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4D119FB1-91EF-4AA9-821C-8CFCAB8D0168}"/>
              </a:ext>
            </a:extLst>
          </p:cNvPr>
          <p:cNvSpPr txBox="1"/>
          <p:nvPr/>
        </p:nvSpPr>
        <p:spPr>
          <a:xfrm>
            <a:off x="362607" y="911576"/>
            <a:ext cx="7868113" cy="1261884"/>
          </a:xfrm>
          <a:prstGeom prst="rect">
            <a:avLst/>
          </a:prstGeom>
          <a:noFill/>
        </p:spPr>
        <p:txBody>
          <a:bodyPr wrap="square" rtlCol="0">
            <a:spAutoFit/>
          </a:bodyPr>
          <a:lstStyle/>
          <a:p>
            <a:r>
              <a:rPr lang="en-GB"/>
              <a:t>Reflecting on the way we communicate means making the effort to understand the way that language unconsciously makes assumptions about people and</a:t>
            </a:r>
          </a:p>
          <a:p>
            <a:r>
              <a:rPr lang="en-GB"/>
              <a:t>reinforces dominant norms.</a:t>
            </a:r>
          </a:p>
          <a:p>
            <a:endParaRPr lang="en-GB" sz="1100">
              <a:solidFill>
                <a:srgbClr val="44546A"/>
              </a:solidFill>
              <a:latin typeface="Calibri" panose="020F0502020204030204"/>
            </a:endParaRPr>
          </a:p>
          <a:p>
            <a:endParaRPr lang="en-GB" sz="1100">
              <a:solidFill>
                <a:srgbClr val="44546A"/>
              </a:solidFill>
              <a:latin typeface="Calibri" panose="020F0502020204030204"/>
            </a:endParaRPr>
          </a:p>
        </p:txBody>
      </p:sp>
      <p:pic>
        <p:nvPicPr>
          <p:cNvPr id="8" name="Picture 7">
            <a:extLst>
              <a:ext uri="{FF2B5EF4-FFF2-40B4-BE49-F238E27FC236}">
                <a16:creationId xmlns:a16="http://schemas.microsoft.com/office/drawing/2014/main" id="{EE1B216E-E9A3-4F8D-B44D-7D1B07E88C83}"/>
              </a:ext>
            </a:extLst>
          </p:cNvPr>
          <p:cNvPicPr>
            <a:picLocks noChangeAspect="1"/>
          </p:cNvPicPr>
          <p:nvPr/>
        </p:nvPicPr>
        <p:blipFill>
          <a:blip r:embed="rId3"/>
          <a:stretch>
            <a:fillRect/>
          </a:stretch>
        </p:blipFill>
        <p:spPr>
          <a:xfrm>
            <a:off x="3854669" y="2111905"/>
            <a:ext cx="5005551" cy="2753053"/>
          </a:xfrm>
          <a:prstGeom prst="rect">
            <a:avLst/>
          </a:prstGeom>
        </p:spPr>
      </p:pic>
      <p:sp>
        <p:nvSpPr>
          <p:cNvPr id="9" name="TextBox 8">
            <a:extLst>
              <a:ext uri="{FF2B5EF4-FFF2-40B4-BE49-F238E27FC236}">
                <a16:creationId xmlns:a16="http://schemas.microsoft.com/office/drawing/2014/main" id="{B388C630-25DD-4C06-A928-3E0D7F0C6121}"/>
              </a:ext>
            </a:extLst>
          </p:cNvPr>
          <p:cNvSpPr txBox="1"/>
          <p:nvPr/>
        </p:nvSpPr>
        <p:spPr>
          <a:xfrm>
            <a:off x="362607" y="2048933"/>
            <a:ext cx="3388126" cy="2585323"/>
          </a:xfrm>
          <a:prstGeom prst="rect">
            <a:avLst/>
          </a:prstGeom>
          <a:noFill/>
        </p:spPr>
        <p:txBody>
          <a:bodyPr wrap="square" rtlCol="0">
            <a:spAutoFit/>
          </a:bodyPr>
          <a:lstStyle/>
          <a:p>
            <a:r>
              <a:rPr lang="en-GB">
                <a:latin typeface="Corbel" panose="020B0503020204020204" pitchFamily="34" charset="0"/>
              </a:rPr>
              <a:t>Remember – our words have the power to:</a:t>
            </a:r>
          </a:p>
          <a:p>
            <a:endParaRPr lang="en-GB">
              <a:latin typeface="Corbel" panose="020B0503020204020204" pitchFamily="34" charset="0"/>
            </a:endParaRPr>
          </a:p>
          <a:p>
            <a:pPr marL="285750" indent="-285750">
              <a:buFont typeface="Arial" panose="020B0604020202020204" pitchFamily="34" charset="0"/>
              <a:buChar char="•"/>
            </a:pPr>
            <a:r>
              <a:rPr lang="en-GB">
                <a:latin typeface="Corbel" panose="020B0503020204020204" pitchFamily="34" charset="0"/>
              </a:rPr>
              <a:t>Be hurtful</a:t>
            </a:r>
          </a:p>
          <a:p>
            <a:pPr marL="285750" indent="-285750">
              <a:buFont typeface="Arial" panose="020B0604020202020204" pitchFamily="34" charset="0"/>
              <a:buChar char="•"/>
            </a:pPr>
            <a:r>
              <a:rPr lang="en-GB">
                <a:latin typeface="Corbel" panose="020B0503020204020204" pitchFamily="34" charset="0"/>
              </a:rPr>
              <a:t>Make us less approachable</a:t>
            </a:r>
          </a:p>
          <a:p>
            <a:pPr marL="285750" indent="-285750">
              <a:buFont typeface="Arial" panose="020B0604020202020204" pitchFamily="34" charset="0"/>
              <a:buChar char="•"/>
            </a:pPr>
            <a:r>
              <a:rPr lang="en-GB">
                <a:latin typeface="Corbel" panose="020B0503020204020204" pitchFamily="34" charset="0"/>
              </a:rPr>
              <a:t>Offend</a:t>
            </a:r>
          </a:p>
          <a:p>
            <a:pPr marL="285750" indent="-285750">
              <a:buFont typeface="Arial" panose="020B0604020202020204" pitchFamily="34" charset="0"/>
              <a:buChar char="•"/>
            </a:pPr>
            <a:r>
              <a:rPr lang="en-GB">
                <a:latin typeface="Corbel" panose="020B0503020204020204" pitchFamily="34" charset="0"/>
              </a:rPr>
              <a:t>Create an inclusive environment</a:t>
            </a:r>
          </a:p>
          <a:p>
            <a:pPr marL="285750" indent="-285750">
              <a:buFont typeface="Arial" panose="020B0604020202020204" pitchFamily="34" charset="0"/>
              <a:buChar char="•"/>
            </a:pPr>
            <a:r>
              <a:rPr lang="en-GB">
                <a:latin typeface="Corbel" panose="020B0503020204020204" pitchFamily="34" charset="0"/>
              </a:rPr>
              <a:t>Generate kindness</a:t>
            </a:r>
          </a:p>
        </p:txBody>
      </p:sp>
    </p:spTree>
    <p:extLst>
      <p:ext uri="{BB962C8B-B14F-4D97-AF65-F5344CB8AC3E}">
        <p14:creationId xmlns:p14="http://schemas.microsoft.com/office/powerpoint/2010/main" val="417042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AB58-48CA-4225-8855-5B180FE34B13}"/>
              </a:ext>
            </a:extLst>
          </p:cNvPr>
          <p:cNvSpPr>
            <a:spLocks noGrp="1"/>
          </p:cNvSpPr>
          <p:nvPr>
            <p:ph type="title"/>
          </p:nvPr>
        </p:nvSpPr>
        <p:spPr/>
        <p:txBody>
          <a:bodyPr/>
          <a:lstStyle/>
          <a:p>
            <a:r>
              <a:rPr lang="en-GB"/>
              <a:t>Placeholder - video</a:t>
            </a:r>
          </a:p>
        </p:txBody>
      </p:sp>
      <p:pic>
        <p:nvPicPr>
          <p:cNvPr id="5" name="Picture 5">
            <a:hlinkClick r:id="" action="ppaction://media"/>
            <a:extLst>
              <a:ext uri="{FF2B5EF4-FFF2-40B4-BE49-F238E27FC236}">
                <a16:creationId xmlns:a16="http://schemas.microsoft.com/office/drawing/2014/main" id="{022E7621-275A-47E3-B402-F481A5AE643D}"/>
              </a:ext>
            </a:extLst>
          </p:cNvPr>
          <p:cNvPicPr>
            <a:picLocks noGrp="1" noRot="1" noChangeAspect="1"/>
          </p:cNvPicPr>
          <p:nvPr>
            <p:ph idx="1"/>
            <a:videoFile r:link="rId1"/>
          </p:nvPr>
        </p:nvPicPr>
        <p:blipFill>
          <a:blip r:embed="rId4"/>
          <a:stretch>
            <a:fillRect/>
          </a:stretch>
        </p:blipFill>
        <p:spPr>
          <a:xfrm>
            <a:off x="-2412" y="-1328"/>
            <a:ext cx="9146933" cy="5145116"/>
          </a:xfrm>
        </p:spPr>
      </p:pic>
      <p:sp>
        <p:nvSpPr>
          <p:cNvPr id="4" name="Slide Number Placeholder 3">
            <a:extLst>
              <a:ext uri="{FF2B5EF4-FFF2-40B4-BE49-F238E27FC236}">
                <a16:creationId xmlns:a16="http://schemas.microsoft.com/office/drawing/2014/main" id="{6822AAA5-13D0-40AB-AD31-1C3DF000D4AC}"/>
              </a:ext>
            </a:extLst>
          </p:cNvPr>
          <p:cNvSpPr>
            <a:spLocks noGrp="1"/>
          </p:cNvSpPr>
          <p:nvPr>
            <p:ph type="sldNum" sz="quarter" idx="12"/>
          </p:nvPr>
        </p:nvSpPr>
        <p:spPr/>
        <p:txBody>
          <a:bodyPr/>
          <a:lstStyle/>
          <a:p>
            <a:fld id="{B85282A8-A6D7-5B4D-8257-F9C7177A3D72}" type="slidenum">
              <a:rPr lang="en-US" smtClean="0"/>
              <a:pPr/>
              <a:t>12</a:t>
            </a:fld>
            <a:endParaRPr lang="en-US"/>
          </a:p>
        </p:txBody>
      </p:sp>
    </p:spTree>
    <p:extLst>
      <p:ext uri="{BB962C8B-B14F-4D97-AF65-F5344CB8AC3E}">
        <p14:creationId xmlns:p14="http://schemas.microsoft.com/office/powerpoint/2010/main" val="114254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1FB3-C8D3-440A-BD75-522BA06B8B8D}"/>
              </a:ext>
            </a:extLst>
          </p:cNvPr>
          <p:cNvSpPr>
            <a:spLocks noGrp="1"/>
          </p:cNvSpPr>
          <p:nvPr>
            <p:ph type="title"/>
          </p:nvPr>
        </p:nvSpPr>
        <p:spPr/>
        <p:txBody>
          <a:bodyPr/>
          <a:lstStyle/>
          <a:p>
            <a:r>
              <a:rPr lang="en-GB" err="1"/>
              <a:t>Microagressions</a:t>
            </a:r>
            <a:endParaRPr lang="en-GB"/>
          </a:p>
        </p:txBody>
      </p:sp>
      <p:pic>
        <p:nvPicPr>
          <p:cNvPr id="5" name="Picture 5" descr="A person holding a sign&#10;&#10;Description automatically generated">
            <a:extLst>
              <a:ext uri="{FF2B5EF4-FFF2-40B4-BE49-F238E27FC236}">
                <a16:creationId xmlns:a16="http://schemas.microsoft.com/office/drawing/2014/main" id="{C7F3387C-712A-4764-8856-CA3535EAFBD1}"/>
              </a:ext>
            </a:extLst>
          </p:cNvPr>
          <p:cNvPicPr>
            <a:picLocks noGrp="1" noChangeAspect="1"/>
          </p:cNvPicPr>
          <p:nvPr>
            <p:ph idx="1"/>
          </p:nvPr>
        </p:nvPicPr>
        <p:blipFill>
          <a:blip r:embed="rId3"/>
          <a:stretch>
            <a:fillRect/>
          </a:stretch>
        </p:blipFill>
        <p:spPr>
          <a:xfrm>
            <a:off x="3793333" y="1255560"/>
            <a:ext cx="4737651" cy="3157200"/>
          </a:xfrm>
        </p:spPr>
      </p:pic>
      <p:sp>
        <p:nvSpPr>
          <p:cNvPr id="4" name="Slide Number Placeholder 3">
            <a:extLst>
              <a:ext uri="{FF2B5EF4-FFF2-40B4-BE49-F238E27FC236}">
                <a16:creationId xmlns:a16="http://schemas.microsoft.com/office/drawing/2014/main" id="{CD073EA5-740A-4FFB-8F87-E763C4FB948D}"/>
              </a:ext>
            </a:extLst>
          </p:cNvPr>
          <p:cNvSpPr>
            <a:spLocks noGrp="1"/>
          </p:cNvSpPr>
          <p:nvPr>
            <p:ph type="sldNum" sz="quarter" idx="12"/>
          </p:nvPr>
        </p:nvSpPr>
        <p:spPr/>
        <p:txBody>
          <a:bodyPr/>
          <a:lstStyle/>
          <a:p>
            <a:fld id="{B85282A8-A6D7-5B4D-8257-F9C7177A3D72}" type="slidenum">
              <a:rPr lang="en-US" smtClean="0"/>
              <a:pPr/>
              <a:t>13</a:t>
            </a:fld>
            <a:endParaRPr lang="en-US"/>
          </a:p>
        </p:txBody>
      </p:sp>
      <p:pic>
        <p:nvPicPr>
          <p:cNvPr id="3" name="Picture 5">
            <a:extLst>
              <a:ext uri="{FF2B5EF4-FFF2-40B4-BE49-F238E27FC236}">
                <a16:creationId xmlns:a16="http://schemas.microsoft.com/office/drawing/2014/main" id="{B07DED02-4168-4D7B-BA9D-BACF3293B4E7}"/>
              </a:ext>
            </a:extLst>
          </p:cNvPr>
          <p:cNvPicPr>
            <a:picLocks noChangeAspect="1"/>
          </p:cNvPicPr>
          <p:nvPr/>
        </p:nvPicPr>
        <p:blipFill>
          <a:blip r:embed="rId4"/>
          <a:stretch>
            <a:fillRect/>
          </a:stretch>
        </p:blipFill>
        <p:spPr>
          <a:xfrm>
            <a:off x="5702642" y="585401"/>
            <a:ext cx="2859044" cy="2142352"/>
          </a:xfrm>
          <a:prstGeom prst="rect">
            <a:avLst/>
          </a:prstGeom>
        </p:spPr>
      </p:pic>
      <p:pic>
        <p:nvPicPr>
          <p:cNvPr id="1030" name="Picture 6" descr="GLAAD launches trans microaggressions photo project #transwk | GLAAD">
            <a:extLst>
              <a:ext uri="{FF2B5EF4-FFF2-40B4-BE49-F238E27FC236}">
                <a16:creationId xmlns:a16="http://schemas.microsoft.com/office/drawing/2014/main" id="{85B1650A-1CE8-46ED-8141-BBA0CB123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67" y="844274"/>
            <a:ext cx="2559137" cy="2559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GBTQ 102">
            <a:extLst>
              <a:ext uri="{FF2B5EF4-FFF2-40B4-BE49-F238E27FC236}">
                <a16:creationId xmlns:a16="http://schemas.microsoft.com/office/drawing/2014/main" id="{574869BC-D513-4151-957A-29B877264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195" y="2386136"/>
            <a:ext cx="2174174" cy="24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2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a:xfrm>
            <a:off x="483160" y="794694"/>
            <a:ext cx="7844044" cy="3918993"/>
          </a:xfrm>
        </p:spPr>
        <p:txBody>
          <a:bodyPr>
            <a:normAutofit/>
          </a:bodyPr>
          <a:lstStyle/>
          <a:p>
            <a:pPr marL="0" indent="0">
              <a:buNone/>
            </a:pPr>
            <a:endParaRPr lang="en-US" sz="3200"/>
          </a:p>
          <a:p>
            <a:pPr>
              <a:buFont typeface="Arial" panose="020B0604020202020204" pitchFamily="34" charset="0"/>
              <a:buChar char="•"/>
            </a:pPr>
            <a:endParaRPr lang="en-US"/>
          </a:p>
          <a:p>
            <a:pPr>
              <a:buFont typeface="Arial" panose="020B0604020202020204" pitchFamily="34" charset="0"/>
              <a:buChar char="•"/>
            </a:pPr>
            <a:endParaRPr lang="en-US"/>
          </a:p>
          <a:p>
            <a:pPr marL="0" indent="0">
              <a:buNone/>
            </a:pPr>
            <a:endParaRPr lang="en-US"/>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solidFill>
              <a:effectLst/>
              <a:uLnTx/>
              <a:uFillTx/>
              <a:latin typeface="Corbel"/>
              <a:ea typeface="+mn-ea"/>
            </a:endParaRPr>
          </a:p>
        </p:txBody>
      </p:sp>
      <p:sp>
        <p:nvSpPr>
          <p:cNvPr id="10" name="TextBox 9">
            <a:extLst>
              <a:ext uri="{FF2B5EF4-FFF2-40B4-BE49-F238E27FC236}">
                <a16:creationId xmlns:a16="http://schemas.microsoft.com/office/drawing/2014/main" id="{E145BC68-DE04-4162-BD22-39B8D1B61CE5}"/>
              </a:ext>
            </a:extLst>
          </p:cNvPr>
          <p:cNvSpPr txBox="1"/>
          <p:nvPr/>
        </p:nvSpPr>
        <p:spPr>
          <a:xfrm>
            <a:off x="6719103" y="2451756"/>
            <a:ext cx="1782502" cy="5539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orbel"/>
                <a:ea typeface="+mn-ea"/>
                <a:cs typeface="+mn-cs"/>
              </a:rPr>
              <a:t>Ethnic and cultural diversity results in a 33% increase in performance. </a:t>
            </a:r>
            <a:endParaRPr kumimoji="0" lang="en-GB" sz="1000" b="0" i="0" u="none" strike="noStrike" kern="1200" cap="none" spc="0" normalizeH="0" baseline="0" noProof="0">
              <a:ln>
                <a:noFill/>
              </a:ln>
              <a:solidFill>
                <a:prstClr val="black"/>
              </a:solidFill>
              <a:effectLst/>
              <a:uLnTx/>
              <a:uFillTx/>
              <a:latin typeface="Corbel"/>
              <a:ea typeface="+mn-ea"/>
              <a:cs typeface="+mn-cs"/>
            </a:endParaRPr>
          </a:p>
        </p:txBody>
      </p:sp>
      <p:sp>
        <p:nvSpPr>
          <p:cNvPr id="11" name="Content Placeholder 2">
            <a:extLst>
              <a:ext uri="{FF2B5EF4-FFF2-40B4-BE49-F238E27FC236}">
                <a16:creationId xmlns:a16="http://schemas.microsoft.com/office/drawing/2014/main" id="{FC99ABC9-BE8F-4569-B4B3-D900EDE0E4A2}"/>
              </a:ext>
            </a:extLst>
          </p:cNvPr>
          <p:cNvSpPr txBox="1">
            <a:spLocks/>
          </p:cNvSpPr>
          <p:nvPr/>
        </p:nvSpPr>
        <p:spPr>
          <a:xfrm>
            <a:off x="483160" y="946345"/>
            <a:ext cx="8229599" cy="3918993"/>
          </a:xfrm>
          <a:prstGeom prst="rect">
            <a:avLst/>
          </a:prstGeom>
        </p:spPr>
        <p:txBody>
          <a:bodyPr vert="horz" lIns="0" tIns="0" rIns="0" bIns="0" rtlCol="0" anchor="t">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p>
          <a:p>
            <a:pPr marL="0" indent="0">
              <a:buNone/>
            </a:pPr>
            <a:endParaRPr lang="en-US"/>
          </a:p>
          <a:p>
            <a:endParaRPr lang="en-US"/>
          </a:p>
          <a:p>
            <a:endParaRPr lang="en-US"/>
          </a:p>
          <a:p>
            <a:pPr marL="0" indent="0">
              <a:buFont typeface="Arial"/>
              <a:buNone/>
            </a:pPr>
            <a:endParaRPr lang="en-US" sz="3200"/>
          </a:p>
          <a:p>
            <a:pPr>
              <a:buFont typeface="Arial" panose="020B0604020202020204" pitchFamily="34" charset="0"/>
              <a:buChar char="•"/>
            </a:pPr>
            <a:endParaRPr lang="en-US"/>
          </a:p>
          <a:p>
            <a:pPr>
              <a:buFont typeface="Arial" panose="020B0604020202020204" pitchFamily="34" charset="0"/>
              <a:buChar char="•"/>
            </a:pPr>
            <a:endParaRPr lang="en-US"/>
          </a:p>
          <a:p>
            <a:pPr marL="0" indent="0">
              <a:buFont typeface="Arial"/>
              <a:buNone/>
            </a:pPr>
            <a:endParaRPr lang="en-US"/>
          </a:p>
        </p:txBody>
      </p:sp>
      <p:pic>
        <p:nvPicPr>
          <p:cNvPr id="2050" name="Picture 2" descr="Image result for genderbread">
            <a:extLst>
              <a:ext uri="{FF2B5EF4-FFF2-40B4-BE49-F238E27FC236}">
                <a16:creationId xmlns:a16="http://schemas.microsoft.com/office/drawing/2014/main" id="{8A9A6DF7-6E9D-489B-81CD-8B1570A90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0"/>
            <a:ext cx="79517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0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E22E6F-B223-43F8-850D-8349DEC96AAA}"/>
              </a:ext>
            </a:extLst>
          </p:cNvPr>
          <p:cNvSpPr>
            <a:spLocks noGrp="1"/>
          </p:cNvSpPr>
          <p:nvPr>
            <p:ph type="title"/>
          </p:nvPr>
        </p:nvSpPr>
        <p:spPr/>
        <p:txBody>
          <a:bodyPr>
            <a:normAutofit fontScale="90000"/>
          </a:bodyPr>
          <a:lstStyle/>
          <a:p>
            <a:r>
              <a:rPr lang="en-US">
                <a:solidFill>
                  <a:srgbClr val="009FE3"/>
                </a:solidFill>
              </a:rPr>
              <a:t>Pronouns</a:t>
            </a:r>
            <a:br>
              <a:rPr lang="en-US"/>
            </a:br>
            <a:br>
              <a:rPr lang="en-US" sz="1600"/>
            </a:br>
            <a:br>
              <a:rPr lang="en-GB" sz="1800" i="1">
                <a:solidFill>
                  <a:schemeClr val="tx1"/>
                </a:solidFill>
              </a:rPr>
            </a:br>
            <a:endParaRPr lang="en-GB" sz="1800">
              <a:solidFill>
                <a:schemeClr val="tx1"/>
              </a:solidFill>
            </a:endParaRPr>
          </a:p>
        </p:txBody>
      </p:sp>
      <p:sp>
        <p:nvSpPr>
          <p:cNvPr id="20" name="Content Placeholder 2"/>
          <p:cNvSpPr>
            <a:spLocks noGrp="1"/>
          </p:cNvSpPr>
          <p:nvPr>
            <p:ph idx="1"/>
          </p:nvPr>
        </p:nvSpPr>
        <p:spPr>
          <a:xfrm>
            <a:off x="256135" y="742692"/>
            <a:ext cx="11647281" cy="4754358"/>
          </a:xfrm>
        </p:spPr>
        <p:txBody>
          <a:bodyPr>
            <a:normAutofit/>
          </a:bodyPr>
          <a:lstStyle/>
          <a:p>
            <a:pPr marL="0" indent="0">
              <a:buNone/>
            </a:pPr>
            <a:endParaRPr lang="en-US" sz="3200"/>
          </a:p>
          <a:p>
            <a:pPr>
              <a:buFont typeface="Arial" panose="020B0604020202020204" pitchFamily="34" charset="0"/>
              <a:buChar char="•"/>
            </a:pPr>
            <a:endParaRPr lang="en-US"/>
          </a:p>
          <a:p>
            <a:pPr>
              <a:buFont typeface="Arial" panose="020B0604020202020204" pitchFamily="34" charset="0"/>
              <a:buChar char="•"/>
            </a:pPr>
            <a:endParaRPr lang="en-US"/>
          </a:p>
          <a:p>
            <a:pPr marL="0" indent="0">
              <a:buNone/>
            </a:pPr>
            <a:endParaRPr lang="en-US"/>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black"/>
              </a:solidFill>
              <a:effectLst/>
              <a:uLnTx/>
              <a:uFillTx/>
              <a:latin typeface="Corbel"/>
              <a:ea typeface="+mn-ea"/>
            </a:endParaRPr>
          </a:p>
        </p:txBody>
      </p:sp>
      <p:sp>
        <p:nvSpPr>
          <p:cNvPr id="10" name="TextBox 9">
            <a:extLst>
              <a:ext uri="{FF2B5EF4-FFF2-40B4-BE49-F238E27FC236}">
                <a16:creationId xmlns:a16="http://schemas.microsoft.com/office/drawing/2014/main" id="{E145BC68-DE04-4162-BD22-39B8D1B61CE5}"/>
              </a:ext>
            </a:extLst>
          </p:cNvPr>
          <p:cNvSpPr txBox="1"/>
          <p:nvPr/>
        </p:nvSpPr>
        <p:spPr>
          <a:xfrm>
            <a:off x="6719103" y="2451756"/>
            <a:ext cx="1782502" cy="553998"/>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orbel"/>
                <a:ea typeface="+mn-ea"/>
                <a:cs typeface="+mn-cs"/>
              </a:rPr>
              <a:t>Ethnic and cultural diversity results in a 33% increase in performance. </a:t>
            </a:r>
            <a:endParaRPr kumimoji="0" lang="en-GB" sz="1000" b="0" i="0" u="none" strike="noStrike" kern="1200" cap="none" spc="0" normalizeH="0" baseline="0" noProof="0">
              <a:ln>
                <a:noFill/>
              </a:ln>
              <a:solidFill>
                <a:prstClr val="black"/>
              </a:solidFill>
              <a:effectLst/>
              <a:uLnTx/>
              <a:uFillTx/>
              <a:latin typeface="Corbel"/>
              <a:ea typeface="+mn-ea"/>
              <a:cs typeface="+mn-cs"/>
            </a:endParaRPr>
          </a:p>
        </p:txBody>
      </p:sp>
      <p:pic>
        <p:nvPicPr>
          <p:cNvPr id="3074" name="Picture 2" descr="Image result for pronouns">
            <a:extLst>
              <a:ext uri="{FF2B5EF4-FFF2-40B4-BE49-F238E27FC236}">
                <a16:creationId xmlns:a16="http://schemas.microsoft.com/office/drawing/2014/main" id="{7D020162-CB30-4317-8A03-080FC8699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322" y="1185933"/>
            <a:ext cx="3974256" cy="2531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E8C539-DE14-4D38-8FA2-0E78249F95E7}"/>
              </a:ext>
            </a:extLst>
          </p:cNvPr>
          <p:cNvSpPr/>
          <p:nvPr/>
        </p:nvSpPr>
        <p:spPr>
          <a:xfrm>
            <a:off x="453358" y="867126"/>
            <a:ext cx="4466063" cy="3970318"/>
          </a:xfrm>
          <a:prstGeom prst="rect">
            <a:avLst/>
          </a:prstGeom>
        </p:spPr>
        <p:txBody>
          <a:bodyPr wrap="square">
            <a:spAutoFit/>
          </a:bodyPr>
          <a:lstStyle/>
          <a:p>
            <a:r>
              <a:rPr lang="en-GB" sz="1400" b="1">
                <a:solidFill>
                  <a:srgbClr val="000000"/>
                </a:solidFill>
                <a:latin typeface="+mj-lt"/>
              </a:rPr>
              <a:t>Five top tips for using pronouns:</a:t>
            </a:r>
          </a:p>
          <a:p>
            <a:endParaRPr lang="en-GB" sz="1400">
              <a:solidFill>
                <a:srgbClr val="000000"/>
              </a:solidFill>
              <a:latin typeface="+mj-lt"/>
            </a:endParaRPr>
          </a:p>
          <a:p>
            <a:pPr marL="285750" indent="-285750">
              <a:buFont typeface="Arial" panose="020B0604020202020204" pitchFamily="34" charset="0"/>
              <a:buChar char="•"/>
            </a:pPr>
            <a:r>
              <a:rPr lang="en-GB" sz="1400">
                <a:solidFill>
                  <a:srgbClr val="000000"/>
                </a:solidFill>
                <a:latin typeface="+mj-lt"/>
              </a:rPr>
              <a:t>Include pronouns when introducing yourself. </a:t>
            </a:r>
          </a:p>
          <a:p>
            <a:endParaRPr lang="en-GB" sz="1400">
              <a:solidFill>
                <a:srgbClr val="000000"/>
              </a:solidFill>
              <a:latin typeface="+mj-lt"/>
            </a:endParaRPr>
          </a:p>
          <a:p>
            <a:pPr marL="285750" indent="-285750">
              <a:buFont typeface="Arial" panose="020B0604020202020204" pitchFamily="34" charset="0"/>
              <a:buChar char="•"/>
            </a:pPr>
            <a:r>
              <a:rPr lang="en-GB" sz="1400">
                <a:solidFill>
                  <a:srgbClr val="000000"/>
                </a:solidFill>
                <a:latin typeface="+mj-lt"/>
              </a:rPr>
              <a:t>Put your pronouns in your email signature and/or social media profile</a:t>
            </a:r>
          </a:p>
          <a:p>
            <a:pPr marL="285750" indent="-285750">
              <a:buFont typeface="Arial" panose="020B0604020202020204" pitchFamily="34" charset="0"/>
              <a:buChar char="•"/>
            </a:pPr>
            <a:endParaRPr lang="en-GB" sz="1400">
              <a:solidFill>
                <a:srgbClr val="000000"/>
              </a:solidFill>
              <a:latin typeface="+mj-lt"/>
            </a:endParaRPr>
          </a:p>
          <a:p>
            <a:pPr marL="285750" indent="-285750">
              <a:buFont typeface="Arial" panose="020B0604020202020204" pitchFamily="34" charset="0"/>
              <a:buChar char="•"/>
            </a:pPr>
            <a:r>
              <a:rPr lang="en-GB" sz="1400">
                <a:solidFill>
                  <a:srgbClr val="000000"/>
                </a:solidFill>
                <a:latin typeface="+mj-lt"/>
              </a:rPr>
              <a:t>Try to avoid addressing groups or people with gendered language, e.g., instead of using ‘Ladies and Gentleman’, use the word ‘everyone’ to address a group</a:t>
            </a:r>
          </a:p>
          <a:p>
            <a:pPr marL="285750" indent="-285750">
              <a:buFont typeface="Arial" panose="020B0604020202020204" pitchFamily="34" charset="0"/>
              <a:buChar char="•"/>
            </a:pPr>
            <a:endParaRPr lang="en-GB" sz="1400">
              <a:solidFill>
                <a:srgbClr val="000000"/>
              </a:solidFill>
              <a:latin typeface="+mj-lt"/>
            </a:endParaRPr>
          </a:p>
          <a:p>
            <a:pPr marL="285750" indent="-285750">
              <a:buFont typeface="Arial" panose="020B0604020202020204" pitchFamily="34" charset="0"/>
              <a:buChar char="•"/>
            </a:pPr>
            <a:r>
              <a:rPr lang="en-GB" sz="1400">
                <a:solidFill>
                  <a:srgbClr val="000000"/>
                </a:solidFill>
                <a:latin typeface="+mj-lt"/>
              </a:rPr>
              <a:t>If you’re not sure what someone’s pronouns are, ask them (in a safe environment)</a:t>
            </a:r>
          </a:p>
          <a:p>
            <a:pPr marL="285750" indent="-285750">
              <a:buFont typeface="Arial" panose="020B0604020202020204" pitchFamily="34" charset="0"/>
              <a:buChar char="•"/>
            </a:pPr>
            <a:endParaRPr lang="en-GB" sz="1400">
              <a:solidFill>
                <a:srgbClr val="000000"/>
              </a:solidFill>
              <a:latin typeface="+mj-lt"/>
            </a:endParaRPr>
          </a:p>
          <a:p>
            <a:pPr marL="285750" indent="-285750">
              <a:buFont typeface="Arial" panose="020B0604020202020204" pitchFamily="34" charset="0"/>
              <a:buChar char="•"/>
            </a:pPr>
            <a:r>
              <a:rPr lang="en-GB" sz="1400">
                <a:solidFill>
                  <a:srgbClr val="000000"/>
                </a:solidFill>
                <a:latin typeface="+mj-lt"/>
              </a:rPr>
              <a:t>If you accidentally misgender someone, just apologise to them and then move on using their correct pronoun.</a:t>
            </a:r>
            <a:endParaRPr lang="en-GB" sz="1400" b="0" i="0">
              <a:solidFill>
                <a:srgbClr val="000000"/>
              </a:solidFill>
              <a:effectLst/>
              <a:latin typeface="+mj-lt"/>
            </a:endParaRPr>
          </a:p>
        </p:txBody>
      </p:sp>
    </p:spTree>
    <p:extLst>
      <p:ext uri="{BB962C8B-B14F-4D97-AF65-F5344CB8AC3E}">
        <p14:creationId xmlns:p14="http://schemas.microsoft.com/office/powerpoint/2010/main" val="80547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73D6FA-2242-462A-914C-C94A028307C7}"/>
              </a:ext>
            </a:extLst>
          </p:cNvPr>
          <p:cNvSpPr>
            <a:spLocks noGrp="1"/>
          </p:cNvSpPr>
          <p:nvPr>
            <p:ph type="title"/>
          </p:nvPr>
        </p:nvSpPr>
        <p:spPr>
          <a:xfrm>
            <a:off x="457200" y="271722"/>
            <a:ext cx="8229600" cy="633035"/>
          </a:xfrm>
        </p:spPr>
        <p:txBody>
          <a:bodyPr/>
          <a:lstStyle/>
          <a:p>
            <a:r>
              <a:rPr lang="en-US">
                <a:cs typeface="Calibri Light"/>
              </a:rPr>
              <a:t>Inclusive language – top tips</a:t>
            </a:r>
          </a:p>
        </p:txBody>
      </p:sp>
      <p:sp>
        <p:nvSpPr>
          <p:cNvPr id="3" name="Slide Number Placeholder 2">
            <a:extLst>
              <a:ext uri="{FF2B5EF4-FFF2-40B4-BE49-F238E27FC236}">
                <a16:creationId xmlns:a16="http://schemas.microsoft.com/office/drawing/2014/main" id="{2414F498-7ACF-444E-B630-84ABB2221122}"/>
              </a:ext>
            </a:extLst>
          </p:cNvPr>
          <p:cNvSpPr>
            <a:spLocks noGrp="1"/>
          </p:cNvSpPr>
          <p:nvPr>
            <p:ph type="sldNum" sz="quarter" idx="12"/>
          </p:nvPr>
        </p:nvSpPr>
        <p:spPr/>
        <p:txBody>
          <a:bodyPr/>
          <a:lstStyle/>
          <a:p>
            <a:pPr defTabSz="685800"/>
            <a:fld id="{B85282A8-A6D7-5B4D-8257-F9C7177A3D72}" type="slidenum">
              <a:rPr lang="en-US" smtClean="0">
                <a:solidFill>
                  <a:prstClr val="black">
                    <a:tint val="75000"/>
                  </a:prstClr>
                </a:solidFill>
                <a:latin typeface="Calibri" panose="020F0502020204030204"/>
              </a:rPr>
              <a:pPr defTabSz="685800"/>
              <a:t>16</a:t>
            </a:fld>
            <a:endParaRPr lang="en-US">
              <a:solidFill>
                <a:prstClr val="black">
                  <a:tint val="75000"/>
                </a:prstClr>
              </a:solidFill>
              <a:latin typeface="Calibri" panose="020F0502020204030204"/>
            </a:endParaRPr>
          </a:p>
        </p:txBody>
      </p:sp>
      <p:graphicFrame>
        <p:nvGraphicFramePr>
          <p:cNvPr id="4" name="Diagram 3">
            <a:extLst>
              <a:ext uri="{FF2B5EF4-FFF2-40B4-BE49-F238E27FC236}">
                <a16:creationId xmlns:a16="http://schemas.microsoft.com/office/drawing/2014/main" id="{F1B100E2-812D-4712-9F3A-DCF1392C507A}"/>
              </a:ext>
            </a:extLst>
          </p:cNvPr>
          <p:cNvGraphicFramePr/>
          <p:nvPr>
            <p:extLst>
              <p:ext uri="{D42A27DB-BD31-4B8C-83A1-F6EECF244321}">
                <p14:modId xmlns:p14="http://schemas.microsoft.com/office/powerpoint/2010/main" val="2200283565"/>
              </p:ext>
            </p:extLst>
          </p:nvPr>
        </p:nvGraphicFramePr>
        <p:xfrm>
          <a:off x="609598" y="7054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2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9619B-6AD6-48DF-9027-BCA21FB90470}"/>
              </a:ext>
            </a:extLst>
          </p:cNvPr>
          <p:cNvSpPr>
            <a:spLocks noGrp="1"/>
          </p:cNvSpPr>
          <p:nvPr>
            <p:ph type="ctrTitle"/>
          </p:nvPr>
        </p:nvSpPr>
        <p:spPr>
          <a:xfrm>
            <a:off x="457201" y="360001"/>
            <a:ext cx="8413473" cy="1915359"/>
          </a:xfrm>
        </p:spPr>
        <p:txBody>
          <a:bodyPr/>
          <a:lstStyle/>
          <a:p>
            <a:r>
              <a:rPr lang="en-GB"/>
              <a:t>Unconscious Bias</a:t>
            </a:r>
          </a:p>
        </p:txBody>
      </p:sp>
    </p:spTree>
    <p:extLst>
      <p:ext uri="{BB962C8B-B14F-4D97-AF65-F5344CB8AC3E}">
        <p14:creationId xmlns:p14="http://schemas.microsoft.com/office/powerpoint/2010/main" val="283057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DF45-ABE3-4042-BDA4-42933D15E89F}"/>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8AFE8FB9-44C2-4A27-BAF1-D6FBFFE0106C}"/>
              </a:ext>
            </a:extLst>
          </p:cNvPr>
          <p:cNvSpPr>
            <a:spLocks noGrp="1"/>
          </p:cNvSpPr>
          <p:nvPr>
            <p:ph type="sldNum" sz="quarter" idx="12"/>
          </p:nvPr>
        </p:nvSpPr>
        <p:spPr/>
        <p:txBody>
          <a:bodyPr/>
          <a:lstStyle/>
          <a:p>
            <a:fld id="{B85282A8-A6D7-5B4D-8257-F9C7177A3D72}" type="slidenum">
              <a:rPr lang="en-US" smtClean="0"/>
              <a:pPr/>
              <a:t>18</a:t>
            </a:fld>
            <a:endParaRPr lang="en-US"/>
          </a:p>
        </p:txBody>
      </p:sp>
      <p:pic>
        <p:nvPicPr>
          <p:cNvPr id="8" name="Online Media 7" title="Procter &amp; Gamble: The Look">
            <a:hlinkClick r:id="" action="ppaction://media"/>
            <a:extLst>
              <a:ext uri="{FF2B5EF4-FFF2-40B4-BE49-F238E27FC236}">
                <a16:creationId xmlns:a16="http://schemas.microsoft.com/office/drawing/2014/main" id="{6DC6262C-06DF-4E7B-B556-4E352658C97C}"/>
              </a:ext>
            </a:extLst>
          </p:cNvPr>
          <p:cNvPicPr>
            <a:picLocks noGrp="1" noRot="1" noChangeAspect="1"/>
          </p:cNvPicPr>
          <p:nvPr>
            <p:ph idx="1"/>
            <a:videoFile r:link="rId1"/>
          </p:nvPr>
        </p:nvPicPr>
        <p:blipFill>
          <a:blip r:embed="rId4"/>
          <a:stretch>
            <a:fillRect/>
          </a:stretch>
        </p:blipFill>
        <p:spPr>
          <a:xfrm>
            <a:off x="0" y="-23379"/>
            <a:ext cx="9144000" cy="5166879"/>
          </a:xfrm>
          <a:prstGeom prst="rect">
            <a:avLst/>
          </a:prstGeom>
        </p:spPr>
      </p:pic>
    </p:spTree>
    <p:extLst>
      <p:ext uri="{BB962C8B-B14F-4D97-AF65-F5344CB8AC3E}">
        <p14:creationId xmlns:p14="http://schemas.microsoft.com/office/powerpoint/2010/main" val="6421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normAutofit/>
          </a:bodyPr>
          <a:lstStyle/>
          <a:p>
            <a:r>
              <a:rPr lang="en-US"/>
              <a:t>What is unconscious bias?</a:t>
            </a:r>
          </a:p>
        </p:txBody>
      </p:sp>
      <p:sp>
        <p:nvSpPr>
          <p:cNvPr id="5" name="Content Placeholder 2">
            <a:extLst>
              <a:ext uri="{FF2B5EF4-FFF2-40B4-BE49-F238E27FC236}">
                <a16:creationId xmlns:a16="http://schemas.microsoft.com/office/drawing/2014/main" id="{1B8DAA06-EA5A-4D3D-876E-48E06155A2CE}"/>
              </a:ext>
            </a:extLst>
          </p:cNvPr>
          <p:cNvSpPr>
            <a:spLocks noGrp="1"/>
          </p:cNvSpPr>
          <p:nvPr>
            <p:ph idx="1"/>
          </p:nvPr>
        </p:nvSpPr>
        <p:spPr>
          <a:xfrm>
            <a:off x="787302" y="1022688"/>
            <a:ext cx="3340503" cy="3881497"/>
          </a:xfrm>
        </p:spPr>
        <p:txBody>
          <a:bodyPr>
            <a:normAutofit/>
          </a:bodyPr>
          <a:lstStyle/>
          <a:p>
            <a:pPr marL="0" indent="0">
              <a:buNone/>
            </a:pPr>
            <a:endParaRPr lang="en-GB" sz="1800" b="1"/>
          </a:p>
          <a:p>
            <a:r>
              <a:rPr lang="en-GB" sz="1600"/>
              <a:t>Automatic decision making process </a:t>
            </a:r>
          </a:p>
          <a:p>
            <a:pPr marL="0" indent="0">
              <a:buNone/>
            </a:pPr>
            <a:endParaRPr lang="en-GB" sz="1600"/>
          </a:p>
          <a:p>
            <a:r>
              <a:rPr lang="en-GB" sz="1600"/>
              <a:t>Our brains take mental shortcuts</a:t>
            </a:r>
          </a:p>
          <a:p>
            <a:pPr marL="0" indent="0">
              <a:buNone/>
            </a:pPr>
            <a:endParaRPr lang="en-GB" sz="1600" b="1"/>
          </a:p>
          <a:p>
            <a:r>
              <a:rPr lang="en-GB" sz="1600"/>
              <a:t>We categorise people unknowingly</a:t>
            </a:r>
          </a:p>
          <a:p>
            <a:endParaRPr lang="en-GB" sz="1600"/>
          </a:p>
          <a:p>
            <a:r>
              <a:rPr lang="en-GB" sz="1600" b="1"/>
              <a:t>This has an impact how we treat people </a:t>
            </a:r>
          </a:p>
          <a:p>
            <a:pPr marL="0" indent="0">
              <a:buNone/>
            </a:pPr>
            <a:endParaRPr lang="en-GB"/>
          </a:p>
          <a:p>
            <a:pPr marL="0" indent="0">
              <a:buNone/>
            </a:pPr>
            <a:endParaRPr lang="en-GB" sz="1800"/>
          </a:p>
          <a:p>
            <a:pPr marL="0" indent="0">
              <a:buNone/>
            </a:pPr>
            <a:endParaRPr lang="en-GB" sz="1800"/>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solidFill>
              <a:effectLst/>
              <a:uLnTx/>
              <a:uFillTx/>
              <a:latin typeface="Corbel"/>
              <a:ea typeface="+mn-ea"/>
            </a:endParaRPr>
          </a:p>
        </p:txBody>
      </p:sp>
      <p:pic>
        <p:nvPicPr>
          <p:cNvPr id="7" name="Picture 6" descr="A picture containing diagram&#10;&#10;Description automatically generated">
            <a:extLst>
              <a:ext uri="{FF2B5EF4-FFF2-40B4-BE49-F238E27FC236}">
                <a16:creationId xmlns:a16="http://schemas.microsoft.com/office/drawing/2014/main" id="{955B22AE-ACE7-423D-9E77-E01B9AC7082F}"/>
              </a:ext>
            </a:extLst>
          </p:cNvPr>
          <p:cNvPicPr>
            <a:picLocks noChangeAspect="1"/>
          </p:cNvPicPr>
          <p:nvPr/>
        </p:nvPicPr>
        <p:blipFill rotWithShape="1">
          <a:blip r:embed="rId3">
            <a:extLst>
              <a:ext uri="{28A0092B-C50C-407E-A947-70E740481C1C}">
                <a14:useLocalDpi xmlns:a14="http://schemas.microsoft.com/office/drawing/2010/main" val="0"/>
              </a:ext>
            </a:extLst>
          </a:blip>
          <a:srcRect l="2230" r="11865"/>
          <a:stretch/>
        </p:blipFill>
        <p:spPr>
          <a:xfrm>
            <a:off x="4229369" y="754873"/>
            <a:ext cx="4716651" cy="3164222"/>
          </a:xfrm>
          <a:prstGeom prst="rect">
            <a:avLst/>
          </a:prstGeom>
        </p:spPr>
      </p:pic>
    </p:spTree>
    <p:extLst>
      <p:ext uri="{BB962C8B-B14F-4D97-AF65-F5344CB8AC3E}">
        <p14:creationId xmlns:p14="http://schemas.microsoft.com/office/powerpoint/2010/main" val="175706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77" y="1188825"/>
            <a:ext cx="4566621" cy="732336"/>
          </a:xfrm>
        </p:spPr>
        <p:txBody>
          <a:bodyPr/>
          <a:lstStyle/>
          <a:p>
            <a:r>
              <a:rPr lang="en-US" b="1"/>
              <a:t>Words Matter</a:t>
            </a:r>
          </a:p>
        </p:txBody>
      </p:sp>
      <p:sp>
        <p:nvSpPr>
          <p:cNvPr id="3" name="Subtitle 2">
            <a:extLst>
              <a:ext uri="{FF2B5EF4-FFF2-40B4-BE49-F238E27FC236}">
                <a16:creationId xmlns:a16="http://schemas.microsoft.com/office/drawing/2014/main" id="{C937BDF3-FDBD-4128-BF84-19F412902F85}"/>
              </a:ext>
            </a:extLst>
          </p:cNvPr>
          <p:cNvSpPr>
            <a:spLocks noGrp="1"/>
          </p:cNvSpPr>
          <p:nvPr>
            <p:ph type="subTitle" idx="1"/>
          </p:nvPr>
        </p:nvSpPr>
        <p:spPr>
          <a:xfrm>
            <a:off x="235577" y="1495803"/>
            <a:ext cx="7772400" cy="304044"/>
          </a:xfrm>
        </p:spPr>
        <p:txBody>
          <a:bodyPr/>
          <a:lstStyle/>
          <a:p>
            <a:r>
              <a:rPr lang="en-GB" sz="2000" b="1"/>
              <a:t>Julie Musesoglu</a:t>
            </a:r>
            <a:r>
              <a:rPr lang="en-GB" sz="2000"/>
              <a:t> (she/her), Senior Diversity and Inclusion Manager, Homes England </a:t>
            </a:r>
          </a:p>
        </p:txBody>
      </p:sp>
      <p:sp>
        <p:nvSpPr>
          <p:cNvPr id="4" name="Subtitle 2">
            <a:extLst>
              <a:ext uri="{FF2B5EF4-FFF2-40B4-BE49-F238E27FC236}">
                <a16:creationId xmlns:a16="http://schemas.microsoft.com/office/drawing/2014/main" id="{5CB9AD15-01BB-4989-924D-B6753523D185}"/>
              </a:ext>
            </a:extLst>
          </p:cNvPr>
          <p:cNvSpPr txBox="1">
            <a:spLocks/>
          </p:cNvSpPr>
          <p:nvPr/>
        </p:nvSpPr>
        <p:spPr>
          <a:xfrm>
            <a:off x="235577" y="1799847"/>
            <a:ext cx="7772400" cy="304044"/>
          </a:xfrm>
          <a:prstGeom prst="rect">
            <a:avLst/>
          </a:prstGeom>
        </p:spPr>
        <p:txBody>
          <a:bodyPr vert="horz" wrap="none" lIns="0" tIns="0" rIns="0" bIns="0" rtlCol="0" anchor="t">
            <a:noAutofit/>
          </a:bodyPr>
          <a:lstStyle>
            <a:lvl1pPr marL="0" indent="0" algn="l" defTabSz="457200" rtl="0" eaLnBrk="1" latinLnBrk="0" hangingPunct="1">
              <a:spcBef>
                <a:spcPct val="20000"/>
              </a:spcBef>
              <a:buFont typeface="Arial"/>
              <a:buNone/>
              <a:defRPr sz="2200" kern="1200">
                <a:solidFill>
                  <a:srgbClr val="118CDC"/>
                </a:solidFill>
                <a:latin typeface="Corbel"/>
                <a:ea typeface="+mn-ea"/>
                <a:cs typeface="Corbel"/>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a:t>Michelle Seale </a:t>
            </a:r>
            <a:r>
              <a:rPr lang="en-GB" sz="2000"/>
              <a:t>(she/her), Social Value and Community Engagement Manager</a:t>
            </a:r>
          </a:p>
        </p:txBody>
      </p:sp>
      <p:pic>
        <p:nvPicPr>
          <p:cNvPr id="3074" name="Picture 2" descr="Real Estate Balance (@WeAre_REB) | Twitter">
            <a:extLst>
              <a:ext uri="{FF2B5EF4-FFF2-40B4-BE49-F238E27FC236}">
                <a16:creationId xmlns:a16="http://schemas.microsoft.com/office/drawing/2014/main" id="{5D53CC08-3192-4E5E-A22D-2D0CB4575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8312" r="-3247" b="23412"/>
          <a:stretch/>
        </p:blipFill>
        <p:spPr bwMode="auto">
          <a:xfrm>
            <a:off x="2518887" y="-35989"/>
            <a:ext cx="1287278" cy="1092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PIC Network">
            <a:extLst>
              <a:ext uri="{FF2B5EF4-FFF2-40B4-BE49-F238E27FC236}">
                <a16:creationId xmlns:a16="http://schemas.microsoft.com/office/drawing/2014/main" id="{AD7070DC-05ED-4469-BC2D-9D5424B53F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92" r="11000" b="13435"/>
          <a:stretch/>
        </p:blipFill>
        <p:spPr bwMode="auto">
          <a:xfrm>
            <a:off x="1197022" y="141025"/>
            <a:ext cx="1287279" cy="104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5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paper: Leadership Pitfalls &amp; Insights into Unconscious Bias « Brainard  Strategy">
            <a:extLst>
              <a:ext uri="{FF2B5EF4-FFF2-40B4-BE49-F238E27FC236}">
                <a16:creationId xmlns:a16="http://schemas.microsoft.com/office/drawing/2014/main" id="{6834257B-2616-42FD-BFE7-186D2151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05" y="172574"/>
            <a:ext cx="4217934" cy="2108967"/>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p:txBody>
          <a:bodyPr>
            <a:normAutofit/>
          </a:bodyPr>
          <a:lstStyle/>
          <a:p>
            <a:r>
              <a:rPr lang="en-US"/>
              <a:t>Remember…</a:t>
            </a:r>
          </a:p>
        </p:txBody>
      </p:sp>
      <p:sp>
        <p:nvSpPr>
          <p:cNvPr id="20" name="Content Placeholder 2"/>
          <p:cNvSpPr>
            <a:spLocks noGrp="1"/>
          </p:cNvSpPr>
          <p:nvPr>
            <p:ph idx="1"/>
          </p:nvPr>
        </p:nvSpPr>
        <p:spPr>
          <a:xfrm>
            <a:off x="715271" y="978260"/>
            <a:ext cx="7028196" cy="3529729"/>
          </a:xfrm>
        </p:spPr>
        <p:txBody>
          <a:bodyPr/>
          <a:lstStyle/>
          <a:p>
            <a:pPr>
              <a:lnSpc>
                <a:spcPct val="150000"/>
              </a:lnSpc>
            </a:pPr>
            <a:r>
              <a:rPr lang="en-GB" sz="1600"/>
              <a:t>Our biases are normal – we all have them</a:t>
            </a:r>
          </a:p>
          <a:p>
            <a:pPr>
              <a:lnSpc>
                <a:spcPct val="150000"/>
              </a:lnSpc>
            </a:pPr>
            <a:r>
              <a:rPr lang="en-GB" sz="1600"/>
              <a:t>They inform part of our everyday </a:t>
            </a:r>
            <a:br>
              <a:rPr lang="en-GB" sz="1600"/>
            </a:br>
            <a:r>
              <a:rPr lang="en-GB" sz="1600"/>
              <a:t>decision making</a:t>
            </a:r>
          </a:p>
          <a:p>
            <a:pPr>
              <a:lnSpc>
                <a:spcPct val="150000"/>
              </a:lnSpc>
            </a:pPr>
            <a:r>
              <a:rPr lang="en-GB" sz="1600"/>
              <a:t>Many of our biases stem from childhood</a:t>
            </a:r>
          </a:p>
          <a:p>
            <a:pPr>
              <a:lnSpc>
                <a:spcPct val="150000"/>
              </a:lnSpc>
            </a:pPr>
            <a:r>
              <a:rPr lang="en-GB" sz="1600"/>
              <a:t>Once we’re aware of how our unconscious bias thought processes work, we can ‘catch ourselves’ in the moment </a:t>
            </a:r>
          </a:p>
          <a:p>
            <a:pPr>
              <a:lnSpc>
                <a:spcPct val="150000"/>
              </a:lnSpc>
            </a:pPr>
            <a:r>
              <a:rPr lang="en-GB" sz="1600"/>
              <a:t>Our mindsets are not set in stone – we can break away from our cultural stereotyping and influences.</a:t>
            </a:r>
          </a:p>
          <a:p>
            <a:endParaRPr lang="en-US" sz="2400"/>
          </a:p>
          <a:p>
            <a:pPr marL="0" indent="0">
              <a:buNone/>
            </a:pPr>
            <a:endParaRPr lang="en-US" sz="3200"/>
          </a:p>
          <a:p>
            <a:pPr marL="0" indent="0">
              <a:buNone/>
            </a:pPr>
            <a:endParaRPr lang="en-US" sz="3200"/>
          </a:p>
          <a:p>
            <a:pPr marL="0" indent="0">
              <a:buNone/>
            </a:pPr>
            <a:endParaRPr lang="en-US"/>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solidFill>
              <a:effectLst/>
              <a:uLnTx/>
              <a:uFillTx/>
              <a:latin typeface="Corbel"/>
              <a:ea typeface="+mn-ea"/>
            </a:endParaRPr>
          </a:p>
        </p:txBody>
      </p:sp>
    </p:spTree>
    <p:extLst>
      <p:ext uri="{BB962C8B-B14F-4D97-AF65-F5344CB8AC3E}">
        <p14:creationId xmlns:p14="http://schemas.microsoft.com/office/powerpoint/2010/main" val="104944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FE3"/>
                </a:solidFill>
              </a:rPr>
              <a:t>Moving from Unconscious Bias </a:t>
            </a:r>
            <a:br>
              <a:rPr lang="en-US">
                <a:solidFill>
                  <a:srgbClr val="009FE3"/>
                </a:solidFill>
              </a:rPr>
            </a:br>
            <a:r>
              <a:rPr lang="en-US">
                <a:solidFill>
                  <a:srgbClr val="009FE3"/>
                </a:solidFill>
              </a:rPr>
              <a:t>to Conscious Inclusion</a:t>
            </a:r>
            <a:endParaRPr lang="en-GB">
              <a:solidFill>
                <a:srgbClr val="009FE3"/>
              </a:solidFill>
            </a:endParaRPr>
          </a:p>
        </p:txBody>
      </p:sp>
      <p:sp>
        <p:nvSpPr>
          <p:cNvPr id="3" name="Slide Number Placeholder 2"/>
          <p:cNvSpPr>
            <a:spLocks noGrp="1"/>
          </p:cNvSpPr>
          <p:nvPr>
            <p:ph type="sldNum" sz="quarter" idx="12"/>
          </p:nvPr>
        </p:nvSpPr>
        <p:spPr/>
        <p:txBody>
          <a:bodyPr/>
          <a:lstStyle/>
          <a:p>
            <a:pPr defTabSz="914378"/>
            <a:fld id="{B85282A8-A6D7-5B4D-8257-F9C7177A3D72}" type="slidenum">
              <a:rPr lang="en-US">
                <a:solidFill>
                  <a:srgbClr val="000000"/>
                </a:solidFill>
              </a:rPr>
              <a:pPr defTabSz="914378"/>
              <a:t>21</a:t>
            </a:fld>
            <a:endParaRPr lang="en-US">
              <a:solidFill>
                <a:srgbClr val="000000"/>
              </a:solidFill>
            </a:endParaRPr>
          </a:p>
        </p:txBody>
      </p:sp>
      <p:sp>
        <p:nvSpPr>
          <p:cNvPr id="11" name="Content Placeholder 10">
            <a:extLst>
              <a:ext uri="{FF2B5EF4-FFF2-40B4-BE49-F238E27FC236}">
                <a16:creationId xmlns:a16="http://schemas.microsoft.com/office/drawing/2014/main" id="{B557853E-8600-41D9-9169-6C721887434E}"/>
              </a:ext>
            </a:extLst>
          </p:cNvPr>
          <p:cNvSpPr>
            <a:spLocks noGrp="1"/>
          </p:cNvSpPr>
          <p:nvPr>
            <p:ph idx="1"/>
          </p:nvPr>
        </p:nvSpPr>
        <p:spPr>
          <a:xfrm>
            <a:off x="984290" y="1483293"/>
            <a:ext cx="7966337" cy="3814440"/>
          </a:xfrm>
        </p:spPr>
        <p:txBody>
          <a:bodyPr>
            <a:normAutofit/>
          </a:bodyPr>
          <a:lstStyle/>
          <a:p>
            <a:pPr marL="400040">
              <a:lnSpc>
                <a:spcPct val="150000"/>
              </a:lnSpc>
              <a:buAutoNum type="arabicPeriod"/>
            </a:pPr>
            <a:r>
              <a:rPr lang="en-GB" sz="1800"/>
              <a:t>Acknowledge your bias</a:t>
            </a:r>
          </a:p>
          <a:p>
            <a:pPr marL="400040">
              <a:lnSpc>
                <a:spcPct val="150000"/>
              </a:lnSpc>
              <a:buAutoNum type="arabicPeriod"/>
            </a:pPr>
            <a:r>
              <a:rPr lang="en-GB" sz="1800"/>
              <a:t>Think about yourself, and the assumptions people may attach to you</a:t>
            </a:r>
          </a:p>
          <a:p>
            <a:pPr marL="400040">
              <a:lnSpc>
                <a:spcPct val="150000"/>
              </a:lnSpc>
              <a:buAutoNum type="arabicPeriod"/>
            </a:pPr>
            <a:r>
              <a:rPr lang="en-GB" sz="1800"/>
              <a:t>Challenge your own assumptions and be willing to be proved wrong 	</a:t>
            </a:r>
          </a:p>
          <a:p>
            <a:pPr marL="400040">
              <a:lnSpc>
                <a:spcPct val="150000"/>
              </a:lnSpc>
              <a:buAutoNum type="arabicPeriod" startAt="4"/>
            </a:pPr>
            <a:r>
              <a:rPr lang="en-GB" sz="1800"/>
              <a:t>Be curious – listen to, and learn about, people different from yourself</a:t>
            </a:r>
          </a:p>
          <a:p>
            <a:pPr marL="400040">
              <a:lnSpc>
                <a:spcPct val="150000"/>
              </a:lnSpc>
              <a:buAutoNum type="arabicPeriod" startAt="4"/>
            </a:pPr>
            <a:r>
              <a:rPr lang="en-GB" sz="1800"/>
              <a:t>Ask for feedback on experiences (from everyone)</a:t>
            </a:r>
          </a:p>
          <a:p>
            <a:pPr marL="400040">
              <a:lnSpc>
                <a:spcPct val="150000"/>
              </a:lnSpc>
              <a:buFont typeface="Arial"/>
              <a:buAutoNum type="arabicPeriod" startAt="4"/>
            </a:pPr>
            <a:r>
              <a:rPr lang="en-GB" sz="1800"/>
              <a:t>Be willing to do things differently</a:t>
            </a:r>
          </a:p>
          <a:p>
            <a:pPr marL="57149" indent="0">
              <a:buNone/>
            </a:pPr>
            <a:endParaRPr lang="en-GB" sz="1800"/>
          </a:p>
        </p:txBody>
      </p:sp>
      <p:pic>
        <p:nvPicPr>
          <p:cNvPr id="2050" name="Picture 2" descr="Diversity and inclusion: 8 best practices for changing your culture |  Inclusive Companies">
            <a:extLst>
              <a:ext uri="{FF2B5EF4-FFF2-40B4-BE49-F238E27FC236}">
                <a16:creationId xmlns:a16="http://schemas.microsoft.com/office/drawing/2014/main" id="{D3EDF9FE-A36A-4274-893B-D190F3061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260" y="271722"/>
            <a:ext cx="3214961" cy="160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4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9619B-6AD6-48DF-9027-BCA21FB90470}"/>
              </a:ext>
            </a:extLst>
          </p:cNvPr>
          <p:cNvSpPr>
            <a:spLocks noGrp="1"/>
          </p:cNvSpPr>
          <p:nvPr>
            <p:ph type="ctrTitle"/>
          </p:nvPr>
        </p:nvSpPr>
        <p:spPr>
          <a:xfrm>
            <a:off x="457201" y="360001"/>
            <a:ext cx="8413473" cy="1915359"/>
          </a:xfrm>
        </p:spPr>
        <p:txBody>
          <a:bodyPr/>
          <a:lstStyle/>
          <a:p>
            <a:r>
              <a:rPr lang="en-GB"/>
              <a:t>Intersectionality</a:t>
            </a:r>
          </a:p>
        </p:txBody>
      </p:sp>
    </p:spTree>
    <p:extLst>
      <p:ext uri="{BB962C8B-B14F-4D97-AF65-F5344CB8AC3E}">
        <p14:creationId xmlns:p14="http://schemas.microsoft.com/office/powerpoint/2010/main" val="423633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AB8F-F0CC-4FF3-812E-9C2AB05CB85C}"/>
              </a:ext>
            </a:extLst>
          </p:cNvPr>
          <p:cNvSpPr>
            <a:spLocks noGrp="1"/>
          </p:cNvSpPr>
          <p:nvPr>
            <p:ph type="title"/>
          </p:nvPr>
        </p:nvSpPr>
        <p:spPr/>
        <p:txBody>
          <a:bodyPr/>
          <a:lstStyle/>
          <a:p>
            <a:r>
              <a:rPr lang="en-GB"/>
              <a:t>Intersectionality</a:t>
            </a:r>
          </a:p>
        </p:txBody>
      </p:sp>
      <p:pic>
        <p:nvPicPr>
          <p:cNvPr id="5" name="Content Placeholder 4">
            <a:extLst>
              <a:ext uri="{FF2B5EF4-FFF2-40B4-BE49-F238E27FC236}">
                <a16:creationId xmlns:a16="http://schemas.microsoft.com/office/drawing/2014/main" id="{F93812A7-F74D-46B7-9F13-FC973E3992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442" t="14600" r="4626"/>
          <a:stretch/>
        </p:blipFill>
        <p:spPr>
          <a:xfrm>
            <a:off x="3208867" y="837009"/>
            <a:ext cx="5596467" cy="3610148"/>
          </a:xfrm>
          <a:prstGeom prst="rect">
            <a:avLst/>
          </a:prstGeom>
          <a:solidFill>
            <a:schemeClr val="accent4"/>
          </a:solidFill>
        </p:spPr>
      </p:pic>
      <p:sp>
        <p:nvSpPr>
          <p:cNvPr id="4" name="Slide Number Placeholder 3">
            <a:extLst>
              <a:ext uri="{FF2B5EF4-FFF2-40B4-BE49-F238E27FC236}">
                <a16:creationId xmlns:a16="http://schemas.microsoft.com/office/drawing/2014/main" id="{A6D38815-F694-46C5-98AD-FF310C346934}"/>
              </a:ext>
            </a:extLst>
          </p:cNvPr>
          <p:cNvSpPr>
            <a:spLocks noGrp="1"/>
          </p:cNvSpPr>
          <p:nvPr>
            <p:ph type="sldNum" sz="quarter" idx="12"/>
          </p:nvPr>
        </p:nvSpPr>
        <p:spPr/>
        <p:txBody>
          <a:bodyPr/>
          <a:lstStyle/>
          <a:p>
            <a:fld id="{B85282A8-A6D7-5B4D-8257-F9C7177A3D72}" type="slidenum">
              <a:rPr lang="en-US" smtClean="0"/>
              <a:pPr/>
              <a:t>23</a:t>
            </a:fld>
            <a:endParaRPr lang="en-US"/>
          </a:p>
        </p:txBody>
      </p:sp>
      <p:sp>
        <p:nvSpPr>
          <p:cNvPr id="6" name="Rectangle 5">
            <a:extLst>
              <a:ext uri="{FF2B5EF4-FFF2-40B4-BE49-F238E27FC236}">
                <a16:creationId xmlns:a16="http://schemas.microsoft.com/office/drawing/2014/main" id="{8163945D-836F-4F38-B41A-3F8E400EFA7E}"/>
              </a:ext>
            </a:extLst>
          </p:cNvPr>
          <p:cNvSpPr/>
          <p:nvPr/>
        </p:nvSpPr>
        <p:spPr>
          <a:xfrm>
            <a:off x="397934" y="1665274"/>
            <a:ext cx="2870200" cy="1477328"/>
          </a:xfrm>
          <a:prstGeom prst="rect">
            <a:avLst/>
          </a:prstGeom>
        </p:spPr>
        <p:txBody>
          <a:bodyPr wrap="square">
            <a:spAutoFit/>
          </a:bodyPr>
          <a:lstStyle/>
          <a:p>
            <a:r>
              <a:rPr lang="en-GB"/>
              <a:t>Intersectionality describes how different elements of a person’s identity can be discriminated against - with negative outcomes.</a:t>
            </a:r>
          </a:p>
        </p:txBody>
      </p:sp>
    </p:spTree>
    <p:extLst>
      <p:ext uri="{BB962C8B-B14F-4D97-AF65-F5344CB8AC3E}">
        <p14:creationId xmlns:p14="http://schemas.microsoft.com/office/powerpoint/2010/main" val="417889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1DAB-736F-4352-9027-60D22596D1BC}"/>
              </a:ext>
            </a:extLst>
          </p:cNvPr>
          <p:cNvSpPr>
            <a:spLocks noGrp="1"/>
          </p:cNvSpPr>
          <p:nvPr>
            <p:ph type="ctrTitle"/>
          </p:nvPr>
        </p:nvSpPr>
        <p:spPr/>
        <p:txBody>
          <a:bodyPr>
            <a:normAutofit/>
          </a:bodyPr>
          <a:lstStyle/>
          <a:p>
            <a:r>
              <a:rPr lang="en-GB" sz="3600"/>
              <a:t>What can you do?</a:t>
            </a:r>
            <a:br>
              <a:rPr lang="en-GB" sz="3600"/>
            </a:br>
            <a:endParaRPr lang="en-GB" sz="3600" b="1"/>
          </a:p>
        </p:txBody>
      </p:sp>
      <p:sp>
        <p:nvSpPr>
          <p:cNvPr id="3" name="Slide Number Placeholder 2">
            <a:extLst>
              <a:ext uri="{FF2B5EF4-FFF2-40B4-BE49-F238E27FC236}">
                <a16:creationId xmlns:a16="http://schemas.microsoft.com/office/drawing/2014/main" id="{3F2CAD80-AA38-46C3-9B61-3C96762CBE3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srgbClr val="FFFFFF"/>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FFFFFF"/>
              </a:solidFill>
              <a:effectLst/>
              <a:uLnTx/>
              <a:uFillTx/>
              <a:latin typeface="Corbel"/>
              <a:ea typeface="+mn-ea"/>
            </a:endParaRPr>
          </a:p>
        </p:txBody>
      </p:sp>
    </p:spTree>
    <p:extLst>
      <p:ext uri="{BB962C8B-B14F-4D97-AF65-F5344CB8AC3E}">
        <p14:creationId xmlns:p14="http://schemas.microsoft.com/office/powerpoint/2010/main" val="314502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7441-9C99-451F-940D-8116602B6797}"/>
              </a:ext>
            </a:extLst>
          </p:cNvPr>
          <p:cNvSpPr>
            <a:spLocks noGrp="1"/>
          </p:cNvSpPr>
          <p:nvPr>
            <p:ph type="title"/>
          </p:nvPr>
        </p:nvSpPr>
        <p:spPr>
          <a:xfrm>
            <a:off x="457200" y="271721"/>
            <a:ext cx="8229600" cy="710412"/>
          </a:xfrm>
        </p:spPr>
        <p:txBody>
          <a:bodyPr/>
          <a:lstStyle/>
          <a:p>
            <a:r>
              <a:rPr lang="en-GB"/>
              <a:t>Exercise</a:t>
            </a:r>
          </a:p>
        </p:txBody>
      </p:sp>
      <p:sp>
        <p:nvSpPr>
          <p:cNvPr id="3" name="Content Placeholder 2">
            <a:extLst>
              <a:ext uri="{FF2B5EF4-FFF2-40B4-BE49-F238E27FC236}">
                <a16:creationId xmlns:a16="http://schemas.microsoft.com/office/drawing/2014/main" id="{ACE4DAB3-4B34-4880-9DF8-FC65E5C85FB4}"/>
              </a:ext>
            </a:extLst>
          </p:cNvPr>
          <p:cNvSpPr>
            <a:spLocks noGrp="1"/>
          </p:cNvSpPr>
          <p:nvPr>
            <p:ph idx="1"/>
          </p:nvPr>
        </p:nvSpPr>
        <p:spPr>
          <a:xfrm>
            <a:off x="894522" y="1163758"/>
            <a:ext cx="6837916" cy="3157200"/>
          </a:xfrm>
        </p:spPr>
        <p:txBody>
          <a:bodyPr/>
          <a:lstStyle/>
          <a:p>
            <a:pPr marL="457200" indent="-457200">
              <a:lnSpc>
                <a:spcPct val="150000"/>
              </a:lnSpc>
              <a:buFont typeface="+mj-lt"/>
              <a:buAutoNum type="arabicPeriod"/>
            </a:pPr>
            <a:r>
              <a:rPr lang="en-GB"/>
              <a:t>Camera on is optional </a:t>
            </a:r>
          </a:p>
          <a:p>
            <a:pPr marL="457200" indent="-457200">
              <a:lnSpc>
                <a:spcPct val="150000"/>
              </a:lnSpc>
              <a:buFont typeface="+mj-lt"/>
              <a:buAutoNum type="arabicPeriod"/>
            </a:pPr>
            <a:r>
              <a:rPr lang="en-GB"/>
              <a:t>Put your hands in front of you as on the picture</a:t>
            </a:r>
          </a:p>
          <a:p>
            <a:pPr marL="457200" indent="-457200">
              <a:lnSpc>
                <a:spcPct val="150000"/>
              </a:lnSpc>
              <a:buFont typeface="+mj-lt"/>
              <a:buAutoNum type="arabicPeriod"/>
            </a:pPr>
            <a:r>
              <a:rPr lang="en-GB"/>
              <a:t> Listen to the statements:</a:t>
            </a:r>
          </a:p>
          <a:p>
            <a:pPr marL="1257300" lvl="2" indent="-457200">
              <a:lnSpc>
                <a:spcPct val="150000"/>
              </a:lnSpc>
              <a:buFont typeface="Courier New" panose="02070309020205020404" pitchFamily="49" charset="0"/>
              <a:buChar char="o"/>
            </a:pPr>
            <a:r>
              <a:rPr lang="en-GB"/>
              <a:t>if the statement is true keep your fingers raised</a:t>
            </a:r>
          </a:p>
          <a:p>
            <a:pPr marL="1257300" lvl="2" indent="-457200">
              <a:lnSpc>
                <a:spcPct val="150000"/>
              </a:lnSpc>
              <a:buFont typeface="Courier New" panose="02070309020205020404" pitchFamily="49" charset="0"/>
              <a:buChar char="o"/>
            </a:pPr>
            <a:r>
              <a:rPr lang="en-GB"/>
              <a:t> if false, lower a finger.</a:t>
            </a:r>
          </a:p>
          <a:p>
            <a:pPr marL="857250" lvl="1" indent="-457200">
              <a:lnSpc>
                <a:spcPct val="150000"/>
              </a:lnSpc>
              <a:buFont typeface="+mj-lt"/>
              <a:buAutoNum type="arabicPeriod"/>
            </a:pPr>
            <a:endParaRPr lang="en-GB"/>
          </a:p>
          <a:p>
            <a:pPr marL="457200" indent="-457200">
              <a:lnSpc>
                <a:spcPct val="150000"/>
              </a:lnSpc>
              <a:buFont typeface="+mj-lt"/>
              <a:buAutoNum type="arabicPeriod"/>
            </a:pPr>
            <a:endParaRPr lang="en-GB"/>
          </a:p>
        </p:txBody>
      </p:sp>
      <p:sp>
        <p:nvSpPr>
          <p:cNvPr id="4" name="Slide Number Placeholder 3">
            <a:extLst>
              <a:ext uri="{FF2B5EF4-FFF2-40B4-BE49-F238E27FC236}">
                <a16:creationId xmlns:a16="http://schemas.microsoft.com/office/drawing/2014/main" id="{9D0ED5BE-8A8D-42CF-BCEA-AF1333F5867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black"/>
              </a:solidFill>
              <a:effectLst/>
              <a:uLnTx/>
              <a:uFillTx/>
              <a:latin typeface="Corbel"/>
              <a:ea typeface="+mn-ea"/>
            </a:endParaRPr>
          </a:p>
        </p:txBody>
      </p:sp>
      <p:pic>
        <p:nvPicPr>
          <p:cNvPr id="6" name="Picture 5">
            <a:extLst>
              <a:ext uri="{FF2B5EF4-FFF2-40B4-BE49-F238E27FC236}">
                <a16:creationId xmlns:a16="http://schemas.microsoft.com/office/drawing/2014/main" id="{8A0EBB95-2CAD-435D-8095-7E41526125B5}"/>
              </a:ext>
            </a:extLst>
          </p:cNvPr>
          <p:cNvPicPr>
            <a:picLocks noChangeAspect="1"/>
          </p:cNvPicPr>
          <p:nvPr/>
        </p:nvPicPr>
        <p:blipFill>
          <a:blip r:embed="rId3"/>
          <a:stretch>
            <a:fillRect/>
          </a:stretch>
        </p:blipFill>
        <p:spPr>
          <a:xfrm>
            <a:off x="6539947" y="1339187"/>
            <a:ext cx="1950939" cy="1270216"/>
          </a:xfrm>
          <a:prstGeom prst="rect">
            <a:avLst/>
          </a:prstGeom>
        </p:spPr>
      </p:pic>
    </p:spTree>
    <p:extLst>
      <p:ext uri="{BB962C8B-B14F-4D97-AF65-F5344CB8AC3E}">
        <p14:creationId xmlns:p14="http://schemas.microsoft.com/office/powerpoint/2010/main" val="285870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5B83A-3BB3-49CD-B8DB-DD1BA6D6DBC4}"/>
              </a:ext>
            </a:extLst>
          </p:cNvPr>
          <p:cNvSpPr>
            <a:spLocks noGrp="1"/>
          </p:cNvSpPr>
          <p:nvPr>
            <p:ph type="sldNum" sz="quarter" idx="12"/>
          </p:nvPr>
        </p:nvSpPr>
        <p:spPr/>
        <p:txBody>
          <a:bodyPr/>
          <a:lstStyle/>
          <a:p>
            <a:pPr defTabSz="457189">
              <a:defRPr/>
            </a:pPr>
            <a:fld id="{B85282A8-A6D7-5B4D-8257-F9C7177A3D72}" type="slidenum">
              <a:rPr lang="en-US">
                <a:solidFill>
                  <a:prstClr val="black"/>
                </a:solidFill>
              </a:rPr>
              <a:pPr defTabSz="457189">
                <a:defRPr/>
              </a:pPr>
              <a:t>26</a:t>
            </a:fld>
            <a:endParaRPr lang="en-US">
              <a:solidFill>
                <a:prstClr val="black"/>
              </a:solidFill>
            </a:endParaRPr>
          </a:p>
        </p:txBody>
      </p:sp>
      <p:pic>
        <p:nvPicPr>
          <p:cNvPr id="6" name="Picture 2" descr="Image result for race equal obstacles">
            <a:extLst>
              <a:ext uri="{FF2B5EF4-FFF2-40B4-BE49-F238E27FC236}">
                <a16:creationId xmlns:a16="http://schemas.microsoft.com/office/drawing/2014/main" id="{E213CA62-EE16-4516-A743-9FF02B1EE6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
          <a:stretch/>
        </p:blipFill>
        <p:spPr bwMode="auto">
          <a:xfrm>
            <a:off x="121687" y="344561"/>
            <a:ext cx="4507463" cy="43791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heel of privileges">
            <a:extLst>
              <a:ext uri="{FF2B5EF4-FFF2-40B4-BE49-F238E27FC236}">
                <a16:creationId xmlns:a16="http://schemas.microsoft.com/office/drawing/2014/main" id="{F6B6218F-1BED-437D-BFBE-7C8D1E985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389" y="502077"/>
            <a:ext cx="4359611" cy="434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2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F768EB26-CCEB-4095-B4C7-801A369ACBC5}"/>
              </a:ext>
            </a:extLst>
          </p:cNvPr>
          <p:cNvSpPr>
            <a:spLocks noGrp="1"/>
          </p:cNvSpPr>
          <p:nvPr>
            <p:ph type="title"/>
          </p:nvPr>
        </p:nvSpPr>
        <p:spPr>
          <a:xfrm>
            <a:off x="304800" y="396412"/>
            <a:ext cx="8229600" cy="705024"/>
          </a:xfrm>
        </p:spPr>
        <p:txBody>
          <a:bodyPr/>
          <a:lstStyle/>
          <a:p>
            <a:r>
              <a:rPr lang="en-US">
                <a:cs typeface="Calibri Light"/>
              </a:rPr>
              <a:t>Use your privilege</a:t>
            </a:r>
          </a:p>
        </p:txBody>
      </p:sp>
      <p:sp>
        <p:nvSpPr>
          <p:cNvPr id="4" name="Content Placeholder 2">
            <a:extLst>
              <a:ext uri="{FF2B5EF4-FFF2-40B4-BE49-F238E27FC236}">
                <a16:creationId xmlns:a16="http://schemas.microsoft.com/office/drawing/2014/main" id="{5DC686B6-7D5F-4131-9D55-312BD9DBB022}"/>
              </a:ext>
            </a:extLst>
          </p:cNvPr>
          <p:cNvSpPr>
            <a:spLocks noGrp="1"/>
          </p:cNvSpPr>
          <p:nvPr>
            <p:ph idx="1"/>
          </p:nvPr>
        </p:nvSpPr>
        <p:spPr>
          <a:xfrm>
            <a:off x="608772" y="1356314"/>
            <a:ext cx="7644653" cy="3629686"/>
          </a:xfrm>
        </p:spPr>
        <p:txBody>
          <a:bodyPr vert="horz" lIns="68580" tIns="34290" rIns="68580" bIns="34290" rtlCol="0" anchor="t">
            <a:normAutofit/>
          </a:bodyPr>
          <a:lstStyle/>
          <a:p>
            <a:pPr marL="0" indent="0" algn="ctr">
              <a:buNone/>
            </a:pPr>
            <a:r>
              <a:rPr lang="en-US" sz="3600">
                <a:cs typeface="Calibri"/>
              </a:rPr>
              <a:t>There’s nothing wrong with having privilege – it’s how we use it that matters</a:t>
            </a:r>
          </a:p>
        </p:txBody>
      </p:sp>
      <p:sp>
        <p:nvSpPr>
          <p:cNvPr id="3" name="Slide Number Placeholder 2">
            <a:extLst>
              <a:ext uri="{FF2B5EF4-FFF2-40B4-BE49-F238E27FC236}">
                <a16:creationId xmlns:a16="http://schemas.microsoft.com/office/drawing/2014/main" id="{2414F498-7ACF-444E-B630-84ABB222112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rPr>
              <a:pPr marL="0" marR="0" lvl="0" indent="0" algn="ctr" defTabSz="6858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endParaRPr>
          </a:p>
        </p:txBody>
      </p:sp>
    </p:spTree>
    <p:extLst>
      <p:ext uri="{BB962C8B-B14F-4D97-AF65-F5344CB8AC3E}">
        <p14:creationId xmlns:p14="http://schemas.microsoft.com/office/powerpoint/2010/main" val="331126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0CABEDF-A7DB-4A8C-A51D-B206DF7EC173}"/>
              </a:ext>
            </a:extLst>
          </p:cNvPr>
          <p:cNvSpPr>
            <a:spLocks noGrp="1"/>
          </p:cNvSpPr>
          <p:nvPr>
            <p:ph type="title"/>
          </p:nvPr>
        </p:nvSpPr>
        <p:spPr>
          <a:xfrm>
            <a:off x="5799203" y="670798"/>
            <a:ext cx="3301254" cy="1664654"/>
          </a:xfrm>
        </p:spPr>
        <p:txBody>
          <a:bodyPr anchor="t">
            <a:normAutofit fontScale="90000"/>
          </a:bodyPr>
          <a:lstStyle/>
          <a:p>
            <a:r>
              <a:rPr lang="en-US" sz="4200" err="1">
                <a:latin typeface="Corbel" panose="020B0503020204020204" pitchFamily="34" charset="0"/>
              </a:rPr>
              <a:t>Allyship</a:t>
            </a:r>
            <a:br>
              <a:rPr lang="en-US" sz="4200">
                <a:latin typeface="Corbel" panose="020B0503020204020204" pitchFamily="34" charset="0"/>
              </a:rPr>
            </a:br>
            <a:br>
              <a:rPr lang="en-US" sz="4200">
                <a:latin typeface="Corbel" panose="020B0503020204020204" pitchFamily="34" charset="0"/>
              </a:rPr>
            </a:br>
            <a:r>
              <a:rPr lang="en-US" sz="2325">
                <a:latin typeface="Corbel" panose="020B0503020204020204" pitchFamily="34" charset="0"/>
              </a:rPr>
              <a:t>‘</a:t>
            </a:r>
            <a:r>
              <a:rPr lang="en-GB" sz="2325" err="1">
                <a:latin typeface="Corbel" panose="020B0503020204020204" pitchFamily="34" charset="0"/>
              </a:rPr>
              <a:t>Allyship</a:t>
            </a:r>
            <a:r>
              <a:rPr lang="en-GB" sz="2325">
                <a:latin typeface="Corbel" panose="020B0503020204020204" pitchFamily="34" charset="0"/>
              </a:rPr>
              <a:t> is an active and consistent practice of using power and privilege to achieve equity and inclusion while holding ourselves accountable to marginalised people’s needs’</a:t>
            </a:r>
            <a:endParaRPr lang="en-GB" sz="1650">
              <a:latin typeface="Corbel" panose="020B0503020204020204" pitchFamily="34" charset="0"/>
            </a:endParaRPr>
          </a:p>
        </p:txBody>
      </p:sp>
      <p:pic>
        <p:nvPicPr>
          <p:cNvPr id="4" name="Content Placeholder 3">
            <a:extLst>
              <a:ext uri="{FF2B5EF4-FFF2-40B4-BE49-F238E27FC236}">
                <a16:creationId xmlns:a16="http://schemas.microsoft.com/office/drawing/2014/main" id="{A219702C-FE42-454C-9628-139880F0060A}"/>
              </a:ext>
            </a:extLst>
          </p:cNvPr>
          <p:cNvPicPr>
            <a:picLocks noGrp="1" noChangeAspect="1"/>
          </p:cNvPicPr>
          <p:nvPr>
            <p:ph idx="1"/>
          </p:nvPr>
        </p:nvPicPr>
        <p:blipFill rotWithShape="1">
          <a:blip r:embed="rId3"/>
          <a:srcRect t="2957"/>
          <a:stretch/>
        </p:blipFill>
        <p:spPr>
          <a:xfrm>
            <a:off x="88687" y="489152"/>
            <a:ext cx="5671064" cy="4520409"/>
          </a:xfrm>
          <a:prstGeom prst="rect">
            <a:avLst/>
          </a:prstGeom>
        </p:spPr>
      </p:pic>
    </p:spTree>
    <p:extLst>
      <p:ext uri="{BB962C8B-B14F-4D97-AF65-F5344CB8AC3E}">
        <p14:creationId xmlns:p14="http://schemas.microsoft.com/office/powerpoint/2010/main" val="3207942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A27DA159-940F-4501-9216-79B16BE8317E}"/>
              </a:ext>
            </a:extLst>
          </p:cNvPr>
          <p:cNvSpPr>
            <a:spLocks noGrp="1"/>
          </p:cNvSpPr>
          <p:nvPr>
            <p:ph type="body" idx="1"/>
          </p:nvPr>
        </p:nvSpPr>
        <p:spPr>
          <a:xfrm>
            <a:off x="273054" y="4364588"/>
            <a:ext cx="8081963" cy="481012"/>
          </a:xfrm>
        </p:spPr>
        <p:txBody>
          <a:bodyPr/>
          <a:lstStyle/>
          <a:p>
            <a:pPr algn="ctr"/>
            <a:r>
              <a:rPr lang="en-US" b="1"/>
              <a:t>Remember – ally should be a verb, not a noun!</a:t>
            </a:r>
          </a:p>
        </p:txBody>
      </p:sp>
      <p:pic>
        <p:nvPicPr>
          <p:cNvPr id="10" name="Picture 9">
            <a:extLst>
              <a:ext uri="{FF2B5EF4-FFF2-40B4-BE49-F238E27FC236}">
                <a16:creationId xmlns:a16="http://schemas.microsoft.com/office/drawing/2014/main" id="{161F92E2-BF91-4317-8E54-14522235F747}"/>
              </a:ext>
            </a:extLst>
          </p:cNvPr>
          <p:cNvPicPr>
            <a:picLocks noChangeAspect="1"/>
          </p:cNvPicPr>
          <p:nvPr/>
        </p:nvPicPr>
        <p:blipFill rotWithShape="1">
          <a:blip r:embed="rId3">
            <a:extLst>
              <a:ext uri="{28A0092B-C50C-407E-A947-70E740481C1C}">
                <a14:useLocalDpi xmlns:a14="http://schemas.microsoft.com/office/drawing/2010/main" val="0"/>
              </a:ext>
            </a:extLst>
          </a:blip>
          <a:srcRect r="-5" b="18771"/>
          <a:stretch/>
        </p:blipFill>
        <p:spPr>
          <a:xfrm>
            <a:off x="-272860" y="1175809"/>
            <a:ext cx="5460522" cy="2905126"/>
          </a:xfrm>
          <a:prstGeom prst="rect">
            <a:avLst/>
          </a:prstGeom>
          <a:noFill/>
        </p:spPr>
      </p:pic>
      <p:sp>
        <p:nvSpPr>
          <p:cNvPr id="9" name="Content Placeholder 1">
            <a:extLst>
              <a:ext uri="{FF2B5EF4-FFF2-40B4-BE49-F238E27FC236}">
                <a16:creationId xmlns:a16="http://schemas.microsoft.com/office/drawing/2014/main" id="{2806D002-2B6A-4DCF-9587-A68A86336C74}"/>
              </a:ext>
            </a:extLst>
          </p:cNvPr>
          <p:cNvSpPr txBox="1">
            <a:spLocks/>
          </p:cNvSpPr>
          <p:nvPr/>
        </p:nvSpPr>
        <p:spPr>
          <a:xfrm>
            <a:off x="5043302" y="1251599"/>
            <a:ext cx="4041775" cy="3467779"/>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ct val="20000"/>
              </a:spcBef>
              <a:buNone/>
            </a:pPr>
            <a:r>
              <a:rPr lang="en-GB" sz="1800">
                <a:latin typeface="+mn-lt"/>
                <a:cs typeface="+mn-cs"/>
              </a:rPr>
              <a:t>By this we mean understanding that you have a crucial role in creating an inclusive environment everyday. This is achieved through:</a:t>
            </a:r>
          </a:p>
          <a:p>
            <a:pPr>
              <a:lnSpc>
                <a:spcPct val="90000"/>
              </a:lnSpc>
              <a:spcBef>
                <a:spcPct val="20000"/>
              </a:spcBef>
            </a:pPr>
            <a:endParaRPr lang="en-GB" sz="1800">
              <a:latin typeface="+mn-lt"/>
              <a:cs typeface="+mn-cs"/>
            </a:endParaRPr>
          </a:p>
          <a:p>
            <a:pPr>
              <a:lnSpc>
                <a:spcPct val="90000"/>
              </a:lnSpc>
              <a:spcBef>
                <a:spcPct val="20000"/>
              </a:spcBef>
              <a:buClr>
                <a:schemeClr val="accent3"/>
              </a:buClr>
              <a:buFont typeface="Arial" panose="020B0604020202020204" pitchFamily="34" charset="0"/>
              <a:buChar char="•"/>
            </a:pPr>
            <a:r>
              <a:rPr lang="en-GB" sz="1800" b="1">
                <a:latin typeface="+mn-lt"/>
                <a:cs typeface="+mn-cs"/>
              </a:rPr>
              <a:t>L</a:t>
            </a:r>
            <a:r>
              <a:rPr lang="en-GB" sz="1800">
                <a:latin typeface="+mn-lt"/>
                <a:cs typeface="+mn-cs"/>
              </a:rPr>
              <a:t>istening</a:t>
            </a:r>
          </a:p>
          <a:p>
            <a:pPr>
              <a:lnSpc>
                <a:spcPct val="90000"/>
              </a:lnSpc>
              <a:spcBef>
                <a:spcPct val="20000"/>
              </a:spcBef>
              <a:buClr>
                <a:schemeClr val="accent3"/>
              </a:buClr>
              <a:buFont typeface="Arial" panose="020B0604020202020204" pitchFamily="34" charset="0"/>
              <a:buChar char="•"/>
            </a:pPr>
            <a:r>
              <a:rPr lang="en-GB" sz="1800" b="1">
                <a:latin typeface="+mn-lt"/>
                <a:cs typeface="+mn-cs"/>
              </a:rPr>
              <a:t>I</a:t>
            </a:r>
            <a:r>
              <a:rPr lang="en-GB" sz="1800">
                <a:latin typeface="+mn-lt"/>
                <a:cs typeface="+mn-cs"/>
              </a:rPr>
              <a:t>nfluencing</a:t>
            </a:r>
          </a:p>
          <a:p>
            <a:pPr>
              <a:lnSpc>
                <a:spcPct val="90000"/>
              </a:lnSpc>
              <a:spcBef>
                <a:spcPct val="20000"/>
              </a:spcBef>
              <a:buClr>
                <a:schemeClr val="accent3"/>
              </a:buClr>
              <a:buFont typeface="Arial" panose="020B0604020202020204" pitchFamily="34" charset="0"/>
              <a:buChar char="•"/>
            </a:pPr>
            <a:r>
              <a:rPr lang="en-GB" sz="1800" b="1">
                <a:latin typeface="+mn-lt"/>
                <a:cs typeface="+mn-cs"/>
              </a:rPr>
              <a:t>V</a:t>
            </a:r>
            <a:r>
              <a:rPr lang="en-GB" sz="1800">
                <a:latin typeface="+mn-lt"/>
                <a:cs typeface="+mn-cs"/>
              </a:rPr>
              <a:t>isibility </a:t>
            </a:r>
          </a:p>
          <a:p>
            <a:pPr>
              <a:lnSpc>
                <a:spcPct val="90000"/>
              </a:lnSpc>
              <a:spcBef>
                <a:spcPct val="20000"/>
              </a:spcBef>
              <a:buClr>
                <a:schemeClr val="accent3"/>
              </a:buClr>
              <a:buFont typeface="Arial" panose="020B0604020202020204" pitchFamily="34" charset="0"/>
              <a:buChar char="•"/>
            </a:pPr>
            <a:r>
              <a:rPr lang="en-GB" sz="1800" b="1">
                <a:latin typeface="+mn-lt"/>
                <a:cs typeface="+mn-cs"/>
              </a:rPr>
              <a:t>E</a:t>
            </a:r>
            <a:r>
              <a:rPr lang="en-GB" sz="1800">
                <a:latin typeface="+mn-lt"/>
                <a:cs typeface="+mn-cs"/>
              </a:rPr>
              <a:t>ducating and empowering</a:t>
            </a:r>
          </a:p>
          <a:p>
            <a:pPr>
              <a:lnSpc>
                <a:spcPct val="90000"/>
              </a:lnSpc>
              <a:spcBef>
                <a:spcPct val="20000"/>
              </a:spcBef>
            </a:pPr>
            <a:endParaRPr lang="en-GB" sz="1400" b="1" i="1">
              <a:latin typeface="+mn-lt"/>
              <a:cs typeface="+mn-cs"/>
            </a:endParaRPr>
          </a:p>
        </p:txBody>
      </p:sp>
      <p:sp>
        <p:nvSpPr>
          <p:cNvPr id="5" name="Title 5">
            <a:extLst>
              <a:ext uri="{FF2B5EF4-FFF2-40B4-BE49-F238E27FC236}">
                <a16:creationId xmlns:a16="http://schemas.microsoft.com/office/drawing/2014/main" id="{40CABEDF-A7DB-4A8C-A51D-B206DF7EC173}"/>
              </a:ext>
            </a:extLst>
          </p:cNvPr>
          <p:cNvSpPr>
            <a:spLocks noGrp="1"/>
          </p:cNvSpPr>
          <p:nvPr>
            <p:ph type="title"/>
          </p:nvPr>
        </p:nvSpPr>
        <p:spPr>
          <a:xfrm>
            <a:off x="457200" y="271721"/>
            <a:ext cx="8229600" cy="1132279"/>
          </a:xfrm>
        </p:spPr>
        <p:txBody>
          <a:bodyPr vert="horz" lIns="0" tIns="0" rIns="0" bIns="0" rtlCol="0" anchor="t">
            <a:normAutofit/>
          </a:bodyPr>
          <a:lstStyle/>
          <a:p>
            <a:r>
              <a:rPr lang="en-US" kern="1200">
                <a:latin typeface="Corbel"/>
                <a:ea typeface="+mj-ea"/>
                <a:cs typeface="Corbel"/>
              </a:rPr>
              <a:t>LIVE being an ally</a:t>
            </a:r>
            <a:br>
              <a:rPr lang="en-US" kern="1200">
                <a:latin typeface="Corbel"/>
                <a:ea typeface="+mj-ea"/>
                <a:cs typeface="Corbel"/>
              </a:rPr>
            </a:br>
            <a:endParaRPr lang="en-US" kern="1200">
              <a:latin typeface="Corbel"/>
              <a:ea typeface="+mj-ea"/>
              <a:cs typeface="Corbel"/>
            </a:endParaRPr>
          </a:p>
        </p:txBody>
      </p:sp>
      <p:sp>
        <p:nvSpPr>
          <p:cNvPr id="19" name="Slide Number Placeholder 6">
            <a:extLst>
              <a:ext uri="{FF2B5EF4-FFF2-40B4-BE49-F238E27FC236}">
                <a16:creationId xmlns:a16="http://schemas.microsoft.com/office/drawing/2014/main" id="{864E8A1D-6A27-453B-8E7D-A9786A97C263}"/>
              </a:ext>
            </a:extLst>
          </p:cNvPr>
          <p:cNvSpPr>
            <a:spLocks noGrp="1"/>
          </p:cNvSpPr>
          <p:nvPr>
            <p:ph type="sldNum" sz="quarter" idx="12"/>
          </p:nvPr>
        </p:nvSpPr>
        <p:spPr>
          <a:xfrm>
            <a:off x="4229369" y="4845600"/>
            <a:ext cx="690052" cy="140400"/>
          </a:xfrm>
        </p:spPr>
        <p:txBody>
          <a:bodyPr anchor="ctr">
            <a:normAutofit/>
          </a:bodyPr>
          <a:lstStyle/>
          <a:p>
            <a:pPr>
              <a:lnSpc>
                <a:spcPct val="90000"/>
              </a:lnSpc>
              <a:spcAft>
                <a:spcPts val="600"/>
              </a:spcAft>
            </a:pPr>
            <a:fld id="{B85282A8-A6D7-5B4D-8257-F9C7177A3D72}" type="slidenum">
              <a:rPr lang="en-US" sz="300" smtClean="0"/>
              <a:pPr>
                <a:lnSpc>
                  <a:spcPct val="90000"/>
                </a:lnSpc>
                <a:spcAft>
                  <a:spcPts val="600"/>
                </a:spcAft>
              </a:pPr>
              <a:t>29</a:t>
            </a:fld>
            <a:endParaRPr lang="en-US" sz="300"/>
          </a:p>
        </p:txBody>
      </p:sp>
    </p:spTree>
    <p:extLst>
      <p:ext uri="{BB962C8B-B14F-4D97-AF65-F5344CB8AC3E}">
        <p14:creationId xmlns:p14="http://schemas.microsoft.com/office/powerpoint/2010/main" val="73687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lstStyle/>
          <a:p>
            <a:r>
              <a:rPr lang="en-US">
                <a:solidFill>
                  <a:srgbClr val="009FE3"/>
                </a:solidFill>
              </a:rPr>
              <a:t>Today’s agenda</a:t>
            </a:r>
          </a:p>
        </p:txBody>
      </p:sp>
      <p:sp>
        <p:nvSpPr>
          <p:cNvPr id="20" name="Content Placeholder 2"/>
          <p:cNvSpPr>
            <a:spLocks noGrp="1"/>
          </p:cNvSpPr>
          <p:nvPr>
            <p:ph idx="1"/>
          </p:nvPr>
        </p:nvSpPr>
        <p:spPr>
          <a:xfrm>
            <a:off x="4159259" y="1402297"/>
            <a:ext cx="4372073" cy="3501888"/>
          </a:xfrm>
        </p:spPr>
        <p:txBody>
          <a:bodyPr>
            <a:normAutofit/>
          </a:bodyPr>
          <a:lstStyle/>
          <a:p>
            <a:pPr marL="457200" indent="-457200">
              <a:lnSpc>
                <a:spcPct val="150000"/>
              </a:lnSpc>
              <a:buFont typeface="+mj-lt"/>
              <a:buAutoNum type="arabicPeriod"/>
            </a:pPr>
            <a:r>
              <a:rPr lang="en-GB" sz="1600" b="1"/>
              <a:t>Introduction</a:t>
            </a:r>
          </a:p>
          <a:p>
            <a:pPr marL="457200" indent="-457200">
              <a:lnSpc>
                <a:spcPct val="150000"/>
              </a:lnSpc>
              <a:buFont typeface="+mj-lt"/>
              <a:buAutoNum type="arabicPeriod"/>
            </a:pPr>
            <a:r>
              <a:rPr lang="en-GB" sz="1600" b="1"/>
              <a:t>Equality, diversity, inclusion and belonging</a:t>
            </a:r>
          </a:p>
          <a:p>
            <a:pPr marL="457200" indent="-457200">
              <a:lnSpc>
                <a:spcPct val="150000"/>
              </a:lnSpc>
              <a:buFont typeface="+mj-lt"/>
              <a:buAutoNum type="arabicPeriod"/>
            </a:pPr>
            <a:r>
              <a:rPr lang="en-GB" sz="1600" b="1"/>
              <a:t>Words Matter – inclusive language</a:t>
            </a:r>
          </a:p>
          <a:p>
            <a:pPr marL="457200" indent="-457200">
              <a:lnSpc>
                <a:spcPct val="150000"/>
              </a:lnSpc>
              <a:buFont typeface="+mj-lt"/>
              <a:buAutoNum type="arabicPeriod"/>
            </a:pPr>
            <a:r>
              <a:rPr lang="en-GB" sz="1600" b="1"/>
              <a:t>Understanding unconscious bias and intersectionality</a:t>
            </a:r>
          </a:p>
          <a:p>
            <a:pPr marL="457200" indent="-457200">
              <a:lnSpc>
                <a:spcPct val="150000"/>
              </a:lnSpc>
              <a:buFont typeface="+mj-lt"/>
              <a:buAutoNum type="arabicPeriod"/>
            </a:pPr>
            <a:r>
              <a:rPr lang="en-GB" sz="1600" b="1"/>
              <a:t>What can you do?</a:t>
            </a:r>
          </a:p>
          <a:p>
            <a:pPr marL="0" indent="0">
              <a:buNone/>
            </a:pPr>
            <a:endParaRPr lang="en-US"/>
          </a:p>
          <a:p>
            <a:pPr>
              <a:buFont typeface="Arial" panose="020B0604020202020204" pitchFamily="34" charset="0"/>
              <a:buChar char="•"/>
            </a:pPr>
            <a:endParaRPr lang="en-US"/>
          </a:p>
          <a:p>
            <a:pPr>
              <a:buFont typeface="Arial" panose="020B0604020202020204" pitchFamily="34" charset="0"/>
              <a:buChar char="•"/>
            </a:pPr>
            <a:endParaRPr lang="en-US"/>
          </a:p>
          <a:p>
            <a:pPr marL="0" indent="0">
              <a:buNone/>
            </a:pPr>
            <a:endParaRPr lang="en-US"/>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Corbel"/>
              <a:ea typeface="+mn-ea"/>
            </a:endParaRPr>
          </a:p>
        </p:txBody>
      </p:sp>
      <p:pic>
        <p:nvPicPr>
          <p:cNvPr id="5" name="Picture 4">
            <a:extLst>
              <a:ext uri="{FF2B5EF4-FFF2-40B4-BE49-F238E27FC236}">
                <a16:creationId xmlns:a16="http://schemas.microsoft.com/office/drawing/2014/main" id="{545D05F3-C00D-42D3-AAB1-8AA21FFFE39D}"/>
              </a:ext>
            </a:extLst>
          </p:cNvPr>
          <p:cNvPicPr>
            <a:picLocks noChangeAspect="1"/>
          </p:cNvPicPr>
          <p:nvPr/>
        </p:nvPicPr>
        <p:blipFill>
          <a:blip r:embed="rId3"/>
          <a:stretch>
            <a:fillRect/>
          </a:stretch>
        </p:blipFill>
        <p:spPr>
          <a:xfrm>
            <a:off x="0" y="2270870"/>
            <a:ext cx="3923218" cy="2872630"/>
          </a:xfrm>
          <a:prstGeom prst="snip1Rect">
            <a:avLst>
              <a:gd name="adj" fmla="val 50000"/>
            </a:avLst>
          </a:prstGeom>
        </p:spPr>
      </p:pic>
    </p:spTree>
    <p:extLst>
      <p:ext uri="{BB962C8B-B14F-4D97-AF65-F5344CB8AC3E}">
        <p14:creationId xmlns:p14="http://schemas.microsoft.com/office/powerpoint/2010/main" val="620630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9619B-6AD6-48DF-9027-BCA21FB90470}"/>
              </a:ext>
            </a:extLst>
          </p:cNvPr>
          <p:cNvSpPr>
            <a:spLocks noGrp="1"/>
          </p:cNvSpPr>
          <p:nvPr>
            <p:ph type="ctrTitle"/>
          </p:nvPr>
        </p:nvSpPr>
        <p:spPr>
          <a:xfrm>
            <a:off x="457201" y="360001"/>
            <a:ext cx="8413473" cy="1915359"/>
          </a:xfrm>
        </p:spPr>
        <p:txBody>
          <a:bodyPr/>
          <a:lstStyle/>
          <a:p>
            <a:r>
              <a:rPr lang="en-US"/>
              <a:t>Thank you.</a:t>
            </a:r>
            <a:br>
              <a:rPr lang="en-US"/>
            </a:br>
            <a:r>
              <a:rPr lang="en-US"/>
              <a:t>Questions?</a:t>
            </a:r>
            <a:endParaRPr lang="en-GB"/>
          </a:p>
        </p:txBody>
      </p:sp>
    </p:spTree>
    <p:extLst>
      <p:ext uri="{BB962C8B-B14F-4D97-AF65-F5344CB8AC3E}">
        <p14:creationId xmlns:p14="http://schemas.microsoft.com/office/powerpoint/2010/main" val="219275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18E0-0914-48E3-B2B6-07F68D417988}"/>
              </a:ext>
            </a:extLst>
          </p:cNvPr>
          <p:cNvSpPr>
            <a:spLocks noGrp="1"/>
          </p:cNvSpPr>
          <p:nvPr>
            <p:ph type="title"/>
          </p:nvPr>
        </p:nvSpPr>
        <p:spPr/>
        <p:txBody>
          <a:bodyPr/>
          <a:lstStyle/>
          <a:p>
            <a:r>
              <a:rPr lang="en-GB"/>
              <a:t>Hello </a:t>
            </a:r>
            <a:r>
              <a:rPr lang="en-GB">
                <a:sym typeface="Wingdings" panose="05000000000000000000" pitchFamily="2" charset="2"/>
              </a:rPr>
              <a:t></a:t>
            </a:r>
            <a:endParaRPr lang="en-GB"/>
          </a:p>
        </p:txBody>
      </p:sp>
      <p:sp>
        <p:nvSpPr>
          <p:cNvPr id="3" name="Content Placeholder 2">
            <a:extLst>
              <a:ext uri="{FF2B5EF4-FFF2-40B4-BE49-F238E27FC236}">
                <a16:creationId xmlns:a16="http://schemas.microsoft.com/office/drawing/2014/main" id="{6C3EBCC4-E650-4BF5-B4BB-36037477BF43}"/>
              </a:ext>
            </a:extLst>
          </p:cNvPr>
          <p:cNvSpPr>
            <a:spLocks noGrp="1"/>
          </p:cNvSpPr>
          <p:nvPr>
            <p:ph idx="1"/>
          </p:nvPr>
        </p:nvSpPr>
        <p:spPr>
          <a:xfrm>
            <a:off x="4307644" y="1402297"/>
            <a:ext cx="2381104" cy="3157200"/>
          </a:xfrm>
        </p:spPr>
        <p:txBody>
          <a:bodyPr/>
          <a:lstStyle/>
          <a:p>
            <a:pPr marL="0" indent="0">
              <a:buNone/>
            </a:pPr>
            <a:r>
              <a:rPr lang="en-GB"/>
              <a:t>Where are you joining this session from?</a:t>
            </a:r>
          </a:p>
        </p:txBody>
      </p:sp>
      <p:sp>
        <p:nvSpPr>
          <p:cNvPr id="4" name="Slide Number Placeholder 3">
            <a:extLst>
              <a:ext uri="{FF2B5EF4-FFF2-40B4-BE49-F238E27FC236}">
                <a16:creationId xmlns:a16="http://schemas.microsoft.com/office/drawing/2014/main" id="{3CC25E42-1B09-4DAF-9934-F16C1712B9A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Corbel"/>
              <a:ea typeface="+mn-ea"/>
            </a:endParaRPr>
          </a:p>
        </p:txBody>
      </p:sp>
      <p:pic>
        <p:nvPicPr>
          <p:cNvPr id="5" name="Picture 4" descr="A picture containing object, clock, light&#10;&#10;Description automatically generated">
            <a:extLst>
              <a:ext uri="{FF2B5EF4-FFF2-40B4-BE49-F238E27FC236}">
                <a16:creationId xmlns:a16="http://schemas.microsoft.com/office/drawing/2014/main" id="{7A179AB3-7636-4080-8671-661FC9D7E58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9446" y="837009"/>
            <a:ext cx="2016635" cy="2016635"/>
          </a:xfrm>
          <a:prstGeom prst="rect">
            <a:avLst/>
          </a:prstGeom>
        </p:spPr>
      </p:pic>
      <p:pic>
        <p:nvPicPr>
          <p:cNvPr id="6" name="Picture 2">
            <a:extLst>
              <a:ext uri="{FF2B5EF4-FFF2-40B4-BE49-F238E27FC236}">
                <a16:creationId xmlns:a16="http://schemas.microsoft.com/office/drawing/2014/main" id="{FCE1DBD8-6F02-44A5-A74A-F4779EC9C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42" y="2941101"/>
            <a:ext cx="7406115" cy="190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6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lstStyle/>
          <a:p>
            <a:r>
              <a:rPr lang="en-US">
                <a:solidFill>
                  <a:srgbClr val="009FE3"/>
                </a:solidFill>
              </a:rPr>
              <a:t>Ways of working</a:t>
            </a:r>
          </a:p>
        </p:txBody>
      </p:sp>
      <p:sp>
        <p:nvSpPr>
          <p:cNvPr id="20" name="Content Placeholder 2"/>
          <p:cNvSpPr>
            <a:spLocks noGrp="1"/>
          </p:cNvSpPr>
          <p:nvPr>
            <p:ph idx="1"/>
          </p:nvPr>
        </p:nvSpPr>
        <p:spPr>
          <a:xfrm>
            <a:off x="2049516" y="1274499"/>
            <a:ext cx="6598463" cy="3629686"/>
          </a:xfrm>
        </p:spPr>
        <p:txBody>
          <a:bodyPr>
            <a:normAutofit/>
          </a:bodyPr>
          <a:lstStyle/>
          <a:p>
            <a:pPr marL="0" indent="0">
              <a:buNone/>
            </a:pPr>
            <a:r>
              <a:rPr lang="en-GB" sz="1800"/>
              <a:t>This is a safe space - confidentiality, trust, openness and honesty are important</a:t>
            </a:r>
          </a:p>
          <a:p>
            <a:pPr marL="0" indent="0">
              <a:buNone/>
            </a:pPr>
            <a:br>
              <a:rPr lang="en-GB" sz="1800"/>
            </a:br>
            <a:endParaRPr lang="en-GB" sz="1800"/>
          </a:p>
          <a:p>
            <a:pPr marL="0" indent="0">
              <a:buNone/>
            </a:pPr>
            <a:r>
              <a:rPr lang="en-GB" sz="1800"/>
              <a:t>There will be interactive elements – please participate if you feel comfortable doing so!</a:t>
            </a:r>
          </a:p>
          <a:p>
            <a:pPr marL="0" indent="0">
              <a:buNone/>
            </a:pPr>
            <a:br>
              <a:rPr lang="en-GB" sz="1800"/>
            </a:br>
            <a:endParaRPr lang="en-GB" sz="1800"/>
          </a:p>
          <a:p>
            <a:pPr marL="0" indent="0">
              <a:buNone/>
            </a:pPr>
            <a:r>
              <a:rPr lang="en-GB" sz="1800"/>
              <a:t>We are all at different levels in our knowledge and need to respect that – no question is a stupid question! </a:t>
            </a:r>
          </a:p>
          <a:p>
            <a:pPr marL="0" indent="0">
              <a:buNone/>
            </a:pPr>
            <a:endParaRPr lang="en-GB" sz="1800"/>
          </a:p>
          <a:p>
            <a:endParaRPr lang="en-GB" sz="1800"/>
          </a:p>
          <a:p>
            <a:endParaRPr lang="en-GB" sz="1800"/>
          </a:p>
          <a:p>
            <a:pPr marL="0" indent="0">
              <a:buNone/>
            </a:pPr>
            <a:endParaRPr lang="en-GB" sz="1800"/>
          </a:p>
          <a:p>
            <a:endParaRPr lang="en-GB" sz="1800"/>
          </a:p>
          <a:p>
            <a:endParaRPr lang="en-GB" sz="1800"/>
          </a:p>
          <a:p>
            <a:endParaRPr lang="en-GB" sz="1800"/>
          </a:p>
          <a:p>
            <a:endParaRPr lang="en-GB" sz="1800"/>
          </a:p>
          <a:p>
            <a:endParaRPr lang="en-US"/>
          </a:p>
          <a:p>
            <a:pPr>
              <a:buFont typeface="Arial" panose="020B0604020202020204" pitchFamily="34" charset="0"/>
              <a:buChar char="•"/>
            </a:pPr>
            <a:endParaRPr lang="en-US"/>
          </a:p>
          <a:p>
            <a:pPr marL="0" indent="0">
              <a:buNone/>
            </a:pPr>
            <a:endParaRPr lang="en-US"/>
          </a:p>
        </p:txBody>
      </p:sp>
      <p:sp>
        <p:nvSpPr>
          <p:cNvPr id="4" name="Slide Number Placeholder 3"/>
          <p:cNvSpPr>
            <a:spLocks noGrp="1"/>
          </p:cNvSpPr>
          <p:nvPr>
            <p:ph type="sldNum" sz="quarter" idx="12"/>
          </p:nvPr>
        </p:nvSpPr>
        <p:spPr>
          <a:xfrm>
            <a:off x="4229369" y="4837444"/>
            <a:ext cx="690052" cy="13348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smtClean="0">
                <a:ln>
                  <a:noFill/>
                </a:ln>
                <a:solidFill>
                  <a:prstClr val="black"/>
                </a:solidFill>
                <a:effectLst/>
                <a:uLnTx/>
                <a:uFillTx/>
                <a:latin typeface="Corbel"/>
                <a:ea typeface="+mn-ea"/>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Corbel"/>
              <a:ea typeface="+mn-ea"/>
            </a:endParaRPr>
          </a:p>
        </p:txBody>
      </p:sp>
      <p:pic>
        <p:nvPicPr>
          <p:cNvPr id="3" name="Graphic 2" descr="Thought bubble">
            <a:extLst>
              <a:ext uri="{FF2B5EF4-FFF2-40B4-BE49-F238E27FC236}">
                <a16:creationId xmlns:a16="http://schemas.microsoft.com/office/drawing/2014/main" id="{CDD971F1-EC59-42D6-9BC8-317F09269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274" y="3624087"/>
            <a:ext cx="914400" cy="914400"/>
          </a:xfrm>
          <a:prstGeom prst="rect">
            <a:avLst/>
          </a:prstGeom>
        </p:spPr>
      </p:pic>
      <p:pic>
        <p:nvPicPr>
          <p:cNvPr id="6" name="Graphic 5" descr="Puzzle pieces">
            <a:extLst>
              <a:ext uri="{FF2B5EF4-FFF2-40B4-BE49-F238E27FC236}">
                <a16:creationId xmlns:a16="http://schemas.microsoft.com/office/drawing/2014/main" id="{4339E671-C998-49C7-89AE-56F124D44D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889" y="2308240"/>
            <a:ext cx="914400" cy="914400"/>
          </a:xfrm>
          <a:prstGeom prst="rect">
            <a:avLst/>
          </a:prstGeom>
        </p:spPr>
      </p:pic>
      <p:pic>
        <p:nvPicPr>
          <p:cNvPr id="8" name="Graphic 7" descr="Handshake">
            <a:extLst>
              <a:ext uri="{FF2B5EF4-FFF2-40B4-BE49-F238E27FC236}">
                <a16:creationId xmlns:a16="http://schemas.microsoft.com/office/drawing/2014/main" id="{A194A07E-EAD1-4EA4-8F4A-C6F8BE595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889" y="1098801"/>
            <a:ext cx="914400" cy="914400"/>
          </a:xfrm>
          <a:prstGeom prst="rect">
            <a:avLst/>
          </a:prstGeom>
        </p:spPr>
      </p:pic>
    </p:spTree>
    <p:extLst>
      <p:ext uri="{BB962C8B-B14F-4D97-AF65-F5344CB8AC3E}">
        <p14:creationId xmlns:p14="http://schemas.microsoft.com/office/powerpoint/2010/main" val="40134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9619B-6AD6-48DF-9027-BCA21FB90470}"/>
              </a:ext>
            </a:extLst>
          </p:cNvPr>
          <p:cNvSpPr>
            <a:spLocks noGrp="1"/>
          </p:cNvSpPr>
          <p:nvPr>
            <p:ph type="ctrTitle"/>
          </p:nvPr>
        </p:nvSpPr>
        <p:spPr>
          <a:xfrm>
            <a:off x="457201" y="360001"/>
            <a:ext cx="8413473" cy="1915359"/>
          </a:xfrm>
        </p:spPr>
        <p:txBody>
          <a:bodyPr/>
          <a:lstStyle/>
          <a:p>
            <a:r>
              <a:rPr lang="en-US"/>
              <a:t>Equality, diversity, inclusion and belonging</a:t>
            </a:r>
            <a:endParaRPr lang="en-GB"/>
          </a:p>
        </p:txBody>
      </p:sp>
    </p:spTree>
    <p:extLst>
      <p:ext uri="{BB962C8B-B14F-4D97-AF65-F5344CB8AC3E}">
        <p14:creationId xmlns:p14="http://schemas.microsoft.com/office/powerpoint/2010/main" val="130326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8D8A-9944-46F8-B073-85E0992FFAB6}"/>
              </a:ext>
            </a:extLst>
          </p:cNvPr>
          <p:cNvSpPr>
            <a:spLocks noGrp="1"/>
          </p:cNvSpPr>
          <p:nvPr>
            <p:ph type="title"/>
          </p:nvPr>
        </p:nvSpPr>
        <p:spPr>
          <a:xfrm>
            <a:off x="345688" y="301457"/>
            <a:ext cx="8560420" cy="1130576"/>
          </a:xfrm>
        </p:spPr>
        <p:txBody>
          <a:bodyPr>
            <a:normAutofit/>
          </a:bodyPr>
          <a:lstStyle/>
          <a:p>
            <a:r>
              <a:rPr lang="en-GB" sz="2800"/>
              <a:t>Equality, diversity, inclusion, belonging</a:t>
            </a:r>
          </a:p>
        </p:txBody>
      </p:sp>
      <p:sp>
        <p:nvSpPr>
          <p:cNvPr id="4" name="Slide Number Placeholder 3">
            <a:extLst>
              <a:ext uri="{FF2B5EF4-FFF2-40B4-BE49-F238E27FC236}">
                <a16:creationId xmlns:a16="http://schemas.microsoft.com/office/drawing/2014/main" id="{3CD60E8D-2A42-43DB-B383-2A0825319FFF}"/>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rPr>
              <a:pPr marL="0" marR="0" lvl="0" indent="0" algn="ct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endParaRPr>
          </a:p>
        </p:txBody>
      </p:sp>
      <p:graphicFrame>
        <p:nvGraphicFramePr>
          <p:cNvPr id="7" name="Diagram 6">
            <a:extLst>
              <a:ext uri="{FF2B5EF4-FFF2-40B4-BE49-F238E27FC236}">
                <a16:creationId xmlns:a16="http://schemas.microsoft.com/office/drawing/2014/main" id="{B9603F3E-958B-4AB4-8B8D-6F9D39AFD3A9}"/>
              </a:ext>
            </a:extLst>
          </p:cNvPr>
          <p:cNvGraphicFramePr/>
          <p:nvPr>
            <p:extLst>
              <p:ext uri="{D42A27DB-BD31-4B8C-83A1-F6EECF244321}">
                <p14:modId xmlns:p14="http://schemas.microsoft.com/office/powerpoint/2010/main" val="2397341938"/>
              </p:ext>
            </p:extLst>
          </p:nvPr>
        </p:nvGraphicFramePr>
        <p:xfrm>
          <a:off x="345689" y="413503"/>
          <a:ext cx="8120978" cy="4666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75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8D8A-9944-46F8-B073-85E0992FFAB6}"/>
              </a:ext>
            </a:extLst>
          </p:cNvPr>
          <p:cNvSpPr>
            <a:spLocks noGrp="1"/>
          </p:cNvSpPr>
          <p:nvPr>
            <p:ph type="title"/>
          </p:nvPr>
        </p:nvSpPr>
        <p:spPr/>
        <p:txBody>
          <a:bodyPr>
            <a:normAutofit/>
          </a:bodyPr>
          <a:lstStyle/>
          <a:p>
            <a:r>
              <a:rPr lang="en-GB"/>
              <a:t>Equality vs Equity</a:t>
            </a:r>
          </a:p>
        </p:txBody>
      </p:sp>
      <p:sp>
        <p:nvSpPr>
          <p:cNvPr id="4" name="Slide Number Placeholder 3">
            <a:extLst>
              <a:ext uri="{FF2B5EF4-FFF2-40B4-BE49-F238E27FC236}">
                <a16:creationId xmlns:a16="http://schemas.microsoft.com/office/drawing/2014/main" id="{3CD60E8D-2A42-43DB-B383-2A0825319FFF}"/>
              </a:ext>
            </a:extLst>
          </p:cNvPr>
          <p:cNvSpPr>
            <a:spLocks noGrp="1"/>
          </p:cNvSpPr>
          <p:nvPr>
            <p:ph type="sldNum" sz="quarter" idx="12"/>
          </p:nvPr>
        </p:nvSpPr>
        <p:spPr/>
        <p:txBody>
          <a:bodyPr/>
          <a:lstStyle/>
          <a:p>
            <a:pPr defTabSz="685800"/>
            <a:fld id="{B85282A8-A6D7-5B4D-8257-F9C7177A3D72}" type="slidenum">
              <a:rPr lang="en-US" smtClean="0">
                <a:solidFill>
                  <a:prstClr val="black">
                    <a:tint val="75000"/>
                  </a:prstClr>
                </a:solidFill>
                <a:latin typeface="Calibri" panose="020F0502020204030204"/>
              </a:rPr>
              <a:pPr defTabSz="685800"/>
              <a:t>8</a:t>
            </a:fld>
            <a:endParaRPr lang="en-US">
              <a:solidFill>
                <a:prstClr val="black">
                  <a:tint val="75000"/>
                </a:prstClr>
              </a:solidFill>
              <a:latin typeface="Calibri" panose="020F0502020204030204"/>
            </a:endParaRPr>
          </a:p>
        </p:txBody>
      </p:sp>
      <p:pic>
        <p:nvPicPr>
          <p:cNvPr id="3" name="Picture 2">
            <a:extLst>
              <a:ext uri="{FF2B5EF4-FFF2-40B4-BE49-F238E27FC236}">
                <a16:creationId xmlns:a16="http://schemas.microsoft.com/office/drawing/2014/main" id="{442A514A-1AD9-49BE-A676-DE698FDFE308}"/>
              </a:ext>
            </a:extLst>
          </p:cNvPr>
          <p:cNvPicPr>
            <a:picLocks noChangeAspect="1"/>
          </p:cNvPicPr>
          <p:nvPr/>
        </p:nvPicPr>
        <p:blipFill>
          <a:blip r:embed="rId3"/>
          <a:stretch>
            <a:fillRect/>
          </a:stretch>
        </p:blipFill>
        <p:spPr>
          <a:xfrm>
            <a:off x="3653281" y="712602"/>
            <a:ext cx="5336905" cy="4006874"/>
          </a:xfrm>
          <a:prstGeom prst="rect">
            <a:avLst/>
          </a:prstGeom>
        </p:spPr>
      </p:pic>
      <p:sp>
        <p:nvSpPr>
          <p:cNvPr id="6" name="TextBox 5">
            <a:extLst>
              <a:ext uri="{FF2B5EF4-FFF2-40B4-BE49-F238E27FC236}">
                <a16:creationId xmlns:a16="http://schemas.microsoft.com/office/drawing/2014/main" id="{1AB5E193-E7A7-46CF-8810-11AC638731D0}"/>
              </a:ext>
            </a:extLst>
          </p:cNvPr>
          <p:cNvSpPr txBox="1"/>
          <p:nvPr/>
        </p:nvSpPr>
        <p:spPr>
          <a:xfrm>
            <a:off x="561596" y="1561877"/>
            <a:ext cx="2939992" cy="2308324"/>
          </a:xfrm>
          <a:prstGeom prst="rect">
            <a:avLst/>
          </a:prstGeom>
          <a:noFill/>
        </p:spPr>
        <p:txBody>
          <a:bodyPr wrap="square" rtlCol="0">
            <a:spAutoFit/>
          </a:bodyPr>
          <a:lstStyle/>
          <a:p>
            <a:r>
              <a:rPr lang="en-GB" b="1">
                <a:latin typeface="Corbel" panose="020B0503020204020204" pitchFamily="34" charset="0"/>
              </a:rPr>
              <a:t>Equality</a:t>
            </a:r>
          </a:p>
          <a:p>
            <a:r>
              <a:rPr lang="en-GB">
                <a:latin typeface="Corbel" panose="020B0503020204020204" pitchFamily="34" charset="0"/>
              </a:rPr>
              <a:t>Treating everyone the same</a:t>
            </a:r>
          </a:p>
          <a:p>
            <a:endParaRPr lang="en-GB">
              <a:latin typeface="Corbel" panose="020B0503020204020204" pitchFamily="34" charset="0"/>
            </a:endParaRPr>
          </a:p>
          <a:p>
            <a:endParaRPr lang="en-GB">
              <a:latin typeface="Corbel" panose="020B0503020204020204" pitchFamily="34" charset="0"/>
            </a:endParaRPr>
          </a:p>
          <a:p>
            <a:endParaRPr lang="en-GB">
              <a:latin typeface="Corbel" panose="020B0503020204020204" pitchFamily="34" charset="0"/>
            </a:endParaRPr>
          </a:p>
          <a:p>
            <a:r>
              <a:rPr lang="en-GB" b="1">
                <a:latin typeface="Corbel" panose="020B0503020204020204" pitchFamily="34" charset="0"/>
              </a:rPr>
              <a:t>Equity</a:t>
            </a:r>
          </a:p>
          <a:p>
            <a:r>
              <a:rPr lang="en-GB">
                <a:latin typeface="Corbel" panose="020B0503020204020204" pitchFamily="34" charset="0"/>
              </a:rPr>
              <a:t>Treating individuals according to their needs</a:t>
            </a:r>
          </a:p>
        </p:txBody>
      </p:sp>
    </p:spTree>
    <p:extLst>
      <p:ext uri="{BB962C8B-B14F-4D97-AF65-F5344CB8AC3E}">
        <p14:creationId xmlns:p14="http://schemas.microsoft.com/office/powerpoint/2010/main" val="136361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normAutofit/>
          </a:bodyPr>
          <a:lstStyle/>
          <a:p>
            <a:r>
              <a:rPr lang="en-US" sz="2800"/>
              <a:t>Why equality, diversity, inclusion and belonging matter?</a:t>
            </a:r>
          </a:p>
        </p:txBody>
      </p:sp>
      <p:sp>
        <p:nvSpPr>
          <p:cNvPr id="20" name="Content Placeholder 2"/>
          <p:cNvSpPr>
            <a:spLocks noGrp="1"/>
          </p:cNvSpPr>
          <p:nvPr>
            <p:ph idx="1"/>
          </p:nvPr>
        </p:nvSpPr>
        <p:spPr>
          <a:xfrm>
            <a:off x="1585625" y="1207758"/>
            <a:ext cx="7281333" cy="3629686"/>
          </a:xfrm>
        </p:spPr>
        <p:txBody>
          <a:bodyPr>
            <a:normAutofit/>
          </a:bodyPr>
          <a:lstStyle/>
          <a:p>
            <a:pPr>
              <a:buFont typeface="Arial" panose="020B0604020202020204" pitchFamily="34" charset="0"/>
              <a:buChar char="•"/>
            </a:pPr>
            <a:r>
              <a:rPr lang="en-US" sz="1600" dirty="0"/>
              <a:t>We want to attract and welcome the best talent </a:t>
            </a:r>
          </a:p>
          <a:p>
            <a:pPr marL="0" indent="0">
              <a:buNone/>
            </a:pPr>
            <a:endParaRPr lang="en-US" sz="1600" dirty="0"/>
          </a:p>
          <a:p>
            <a:pPr>
              <a:buFont typeface="Arial" panose="020B0604020202020204" pitchFamily="34" charset="0"/>
              <a:buChar char="•"/>
            </a:pPr>
            <a:r>
              <a:rPr lang="en-US" sz="1600" dirty="0"/>
              <a:t>We do better when we can be ourselves at work</a:t>
            </a:r>
          </a:p>
          <a:p>
            <a:pPr marL="0" indent="0">
              <a:buNone/>
            </a:pPr>
            <a:endParaRPr lang="en-US" sz="1600" dirty="0"/>
          </a:p>
          <a:p>
            <a:pPr>
              <a:buFont typeface="Arial" panose="020B0604020202020204" pitchFamily="34" charset="0"/>
              <a:buChar char="•"/>
            </a:pPr>
            <a:r>
              <a:rPr lang="en-US" sz="1600" dirty="0"/>
              <a:t>Increased creativity and innovation, better problem-solving and decision-making</a:t>
            </a:r>
          </a:p>
          <a:p>
            <a:pPr marL="0" indent="0">
              <a:buNone/>
            </a:pPr>
            <a:endParaRPr lang="en-US" sz="1600" dirty="0"/>
          </a:p>
          <a:p>
            <a:r>
              <a:rPr lang="en-US" sz="1600" dirty="0"/>
              <a:t>We can influence others </a:t>
            </a:r>
          </a:p>
          <a:p>
            <a:pPr marL="0" indent="0">
              <a:buNone/>
            </a:pPr>
            <a:endParaRPr lang="en-US" sz="1600" dirty="0"/>
          </a:p>
          <a:p>
            <a:pPr>
              <a:buFont typeface="Arial" panose="020B0604020202020204" pitchFamily="34" charset="0"/>
              <a:buChar char="•"/>
            </a:pPr>
            <a:r>
              <a:rPr lang="en-US" sz="1600" dirty="0"/>
              <a:t>We need an industry that reflects and understand well the communities we serve</a:t>
            </a:r>
          </a:p>
          <a:p>
            <a:pPr marL="0" indent="0">
              <a:buNone/>
            </a:pPr>
            <a:endParaRPr lang="en-US" sz="1600" dirty="0"/>
          </a:p>
          <a:p>
            <a:endParaRPr lang="en-US" sz="1600" dirty="0"/>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pPr marL="0" indent="0">
              <a:buNone/>
            </a:pPr>
            <a:endParaRPr lang="en-US" sz="1600" dirty="0"/>
          </a:p>
        </p:txBody>
      </p:sp>
      <p:sp>
        <p:nvSpPr>
          <p:cNvPr id="4" name="Slide Number Placeholder 3"/>
          <p:cNvSpPr>
            <a:spLocks noGrp="1"/>
          </p:cNvSpPr>
          <p:nvPr>
            <p:ph type="sldNum" sz="quarter" idx="12"/>
          </p:nvPr>
        </p:nvSpPr>
        <p:spPr>
          <a:xfrm>
            <a:off x="4229370" y="4837444"/>
            <a:ext cx="690052" cy="133482"/>
          </a:xfrm>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fld id="{B85282A8-A6D7-5B4D-8257-F9C7177A3D72}" type="slidenum">
              <a:rPr kumimoji="0" lang="en-US" sz="900" b="0" i="0" u="none" strike="noStrike" kern="1200" cap="none" spc="0" normalizeH="0" baseline="0" noProof="0">
                <a:ln>
                  <a:noFill/>
                </a:ln>
                <a:solidFill>
                  <a:prstClr val="black"/>
                </a:solidFill>
                <a:effectLst/>
                <a:uLnTx/>
                <a:uFillTx/>
                <a:latin typeface="Corbel"/>
                <a:ea typeface="+mn-ea"/>
              </a:rPr>
              <a:pPr marL="0" marR="0" lvl="0" indent="0" algn="ctr" defTabSz="457189"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Corbel"/>
              <a:ea typeface="+mn-ea"/>
            </a:endParaRPr>
          </a:p>
        </p:txBody>
      </p:sp>
      <p:sp>
        <p:nvSpPr>
          <p:cNvPr id="5" name="TextBox 4">
            <a:extLst>
              <a:ext uri="{FF2B5EF4-FFF2-40B4-BE49-F238E27FC236}">
                <a16:creationId xmlns:a16="http://schemas.microsoft.com/office/drawing/2014/main" id="{331265B8-9AD6-4978-B508-2A5F8B3CEAAF}"/>
              </a:ext>
            </a:extLst>
          </p:cNvPr>
          <p:cNvSpPr txBox="1"/>
          <p:nvPr/>
        </p:nvSpPr>
        <p:spPr>
          <a:xfrm>
            <a:off x="6694989" y="985192"/>
            <a:ext cx="1782502" cy="707886"/>
          </a:xfrm>
          <a:prstGeom prst="rect">
            <a:avLst/>
          </a:prstGeom>
          <a:noFill/>
        </p:spPr>
        <p:txBody>
          <a:bodyPr wrap="square"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Corbel"/>
                <a:ea typeface="+mn-ea"/>
                <a:cs typeface="+mn-cs"/>
              </a:rPr>
              <a:t>Companies in the top quartile for gender diversity are 21% more likely to experience above-average profitability.</a:t>
            </a:r>
            <a:r>
              <a:rPr kumimoji="0" lang="en-GB" sz="1000" b="0" i="0" u="none" strike="noStrike" kern="1200" cap="none" spc="0" normalizeH="0" baseline="0" noProof="0">
                <a:ln>
                  <a:noFill/>
                </a:ln>
                <a:solidFill>
                  <a:prstClr val="black"/>
                </a:solidFill>
                <a:effectLst/>
                <a:uLnTx/>
                <a:uFillTx/>
                <a:latin typeface="Corbel"/>
                <a:ea typeface="+mn-ea"/>
                <a:cs typeface="+mn-cs"/>
              </a:rPr>
              <a:t> </a:t>
            </a:r>
          </a:p>
        </p:txBody>
      </p:sp>
    </p:spTree>
    <p:extLst>
      <p:ext uri="{BB962C8B-B14F-4D97-AF65-F5344CB8AC3E}">
        <p14:creationId xmlns:p14="http://schemas.microsoft.com/office/powerpoint/2010/main" val="3858954921"/>
      </p:ext>
    </p:extLst>
  </p:cSld>
  <p:clrMapOvr>
    <a:masterClrMapping/>
  </p:clrMapOvr>
</p:sld>
</file>

<file path=ppt/theme/theme1.xml><?xml version="1.0" encoding="utf-8"?>
<a:theme xmlns:a="http://schemas.openxmlformats.org/drawingml/2006/main" name="Homes England - PowerPoint Guidelines">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678CFF1D-D364-490A-9798-4F3FE9AA0A97}"/>
    </a:ext>
  </a:extLst>
</a:theme>
</file>

<file path=ppt/theme/theme2.xml><?xml version="1.0" encoding="utf-8"?>
<a:theme xmlns:a="http://schemas.openxmlformats.org/drawingml/2006/main" name="Homes England - PowerPoint Slides - Orang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FC1C14E1-C461-41C0-A541-D21570B937E1}"/>
    </a:ext>
  </a:extLst>
</a:theme>
</file>

<file path=ppt/theme/theme3.xml><?xml version="1.0" encoding="utf-8"?>
<a:theme xmlns:a="http://schemas.openxmlformats.org/drawingml/2006/main" name="Homes England - PowerPoint Guidelines - Purpl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CF419A29-93B2-415A-8AB1-FFA2EC5695C4}"/>
    </a:ext>
  </a:extLst>
</a:theme>
</file>

<file path=ppt/theme/theme4.xml><?xml version="1.0" encoding="utf-8"?>
<a:theme xmlns:a="http://schemas.openxmlformats.org/drawingml/2006/main" name="Homes England - PowerPoint Guidelines - Blu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Presentation6" id="{4B143399-5664-4D33-93D0-905F1253C96B}" vid="{FD09DD45-263F-4375-AEDC-10EB22F439F5}"/>
    </a:ext>
  </a:extLst>
</a:theme>
</file>

<file path=ppt/theme/theme5.xml><?xml version="1.0" encoding="utf-8"?>
<a:theme xmlns:a="http://schemas.openxmlformats.org/drawingml/2006/main" name="Homes England Corporate Blank - Green">
  <a:themeElements>
    <a:clrScheme name="HE - Greens">
      <a:dk1>
        <a:srgbClr val="000000"/>
      </a:dk1>
      <a:lt1>
        <a:sysClr val="window" lastClr="FFFFFF"/>
      </a:lt1>
      <a:dk2>
        <a:srgbClr val="DEDC00"/>
      </a:dk2>
      <a:lt2>
        <a:srgbClr val="F2F2F2"/>
      </a:lt2>
      <a:accent1>
        <a:srgbClr val="DEDC00"/>
      </a:accent1>
      <a:accent2>
        <a:srgbClr val="BCCF00"/>
      </a:accent2>
      <a:accent3>
        <a:srgbClr val="95C11F"/>
      </a:accent3>
      <a:accent4>
        <a:srgbClr val="52AE32"/>
      </a:accent4>
      <a:accent5>
        <a:srgbClr val="009A3F"/>
      </a:accent5>
      <a:accent6>
        <a:srgbClr val="008C3C"/>
      </a:accent6>
      <a:hlink>
        <a:srgbClr val="008C3C"/>
      </a:hlink>
      <a:folHlink>
        <a:srgbClr val="95C11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ample Branded Homes England Presentation " id="{1A65CC6B-22BC-412A-80C7-7E282E6B6BBD}" vid="{B05AAA54-67BF-4C93-AB01-E2419C827F9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6B1102FE7E354AAE8831430F1D3896" ma:contentTypeVersion="13" ma:contentTypeDescription="Create a new document." ma:contentTypeScope="" ma:versionID="296db326af777a74f4e1678b1a958cd5">
  <xsd:schema xmlns:xsd="http://www.w3.org/2001/XMLSchema" xmlns:xs="http://www.w3.org/2001/XMLSchema" xmlns:p="http://schemas.microsoft.com/office/2006/metadata/properties" xmlns:ns3="c82a606a-0634-4255-bfd7-9dcc56a90673" xmlns:ns4="a8223d1e-e5d7-4eeb-b59c-c6a3a0035f1a" targetNamespace="http://schemas.microsoft.com/office/2006/metadata/properties" ma:root="true" ma:fieldsID="ec2cb8abeee43916c10024b61a8fb81b" ns3:_="" ns4:_="">
    <xsd:import namespace="c82a606a-0634-4255-bfd7-9dcc56a90673"/>
    <xsd:import namespace="a8223d1e-e5d7-4eeb-b59c-c6a3a0035f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a606a-0634-4255-bfd7-9dcc56a90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23d1e-e5d7-4eeb-b59c-c6a3a0035f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7A92DB-9DD4-4697-B4A9-5D80C82B4C00}">
  <ds:schemaRefs>
    <ds:schemaRef ds:uri="a8223d1e-e5d7-4eeb-b59c-c6a3a0035f1a"/>
    <ds:schemaRef ds:uri="c82a606a-0634-4255-bfd7-9dcc56a906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3553E6-9303-4481-9DB2-4AA4A41C6CE9}">
  <ds:schemaRefs>
    <ds:schemaRef ds:uri="http://schemas.microsoft.com/sharepoint/v3/contenttype/forms"/>
  </ds:schemaRefs>
</ds:datastoreItem>
</file>

<file path=customXml/itemProps3.xml><?xml version="1.0" encoding="utf-8"?>
<ds:datastoreItem xmlns:ds="http://schemas.openxmlformats.org/officeDocument/2006/customXml" ds:itemID="{ACFF100C-775B-4F2A-BB37-CEFD1D79B035}">
  <ds:schemaRefs>
    <ds:schemaRef ds:uri="a8223d1e-e5d7-4eeb-b59c-c6a3a0035f1a"/>
    <ds:schemaRef ds:uri="c82a606a-0634-4255-bfd7-9dcc56a906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1616</Words>
  <Application>Microsoft Macintosh PowerPoint</Application>
  <PresentationFormat>On-screen Show (16:9)</PresentationFormat>
  <Paragraphs>250</Paragraphs>
  <Slides>30</Slides>
  <Notes>28</Notes>
  <HiddenSlides>0</HiddenSlides>
  <MMClips>2</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30</vt:i4>
      </vt:variant>
    </vt:vector>
  </HeadingPairs>
  <TitlesOfParts>
    <vt:vector size="39" baseType="lpstr">
      <vt:lpstr>Arial</vt:lpstr>
      <vt:lpstr>Calibri</vt:lpstr>
      <vt:lpstr>Corbel</vt:lpstr>
      <vt:lpstr>Courier New</vt:lpstr>
      <vt:lpstr>Homes England - PowerPoint Guidelines</vt:lpstr>
      <vt:lpstr>Homes England - PowerPoint Slides - Orange</vt:lpstr>
      <vt:lpstr>Homes England - PowerPoint Guidelines - Purple</vt:lpstr>
      <vt:lpstr>Homes England - PowerPoint Guidelines - Blue</vt:lpstr>
      <vt:lpstr>Homes England Corporate Blank - Green</vt:lpstr>
      <vt:lpstr>Housekeeping  </vt:lpstr>
      <vt:lpstr>Words Matter</vt:lpstr>
      <vt:lpstr>Today’s agenda</vt:lpstr>
      <vt:lpstr>Hello </vt:lpstr>
      <vt:lpstr>Ways of working</vt:lpstr>
      <vt:lpstr>Equality, diversity, inclusion and belonging</vt:lpstr>
      <vt:lpstr>Equality, diversity, inclusion, belonging</vt:lpstr>
      <vt:lpstr>Equality vs Equity</vt:lpstr>
      <vt:lpstr>Why equality, diversity, inclusion and belonging matter?</vt:lpstr>
      <vt:lpstr>Words Matter – Inclusive Language</vt:lpstr>
      <vt:lpstr>Inclusive language</vt:lpstr>
      <vt:lpstr>Placeholder - video</vt:lpstr>
      <vt:lpstr>Microagressions</vt:lpstr>
      <vt:lpstr>PowerPoint Presentation</vt:lpstr>
      <vt:lpstr>Pronouns   </vt:lpstr>
      <vt:lpstr>Inclusive language – top tips</vt:lpstr>
      <vt:lpstr>Unconscious Bias</vt:lpstr>
      <vt:lpstr>PowerPoint Presentation</vt:lpstr>
      <vt:lpstr>What is unconscious bias?</vt:lpstr>
      <vt:lpstr>Remember…</vt:lpstr>
      <vt:lpstr>Moving from Unconscious Bias  to Conscious Inclusion</vt:lpstr>
      <vt:lpstr>Intersectionality</vt:lpstr>
      <vt:lpstr>Intersectionality</vt:lpstr>
      <vt:lpstr>What can you do? </vt:lpstr>
      <vt:lpstr>Exercise</vt:lpstr>
      <vt:lpstr>PowerPoint Presentation</vt:lpstr>
      <vt:lpstr>Use your privilege</vt:lpstr>
      <vt:lpstr>Allyship  ‘Allyship is an active and consistent practice of using power and privilege to achieve equity and inclusion while holding ourselves accountable to marginalised people’s needs’</vt:lpstr>
      <vt:lpstr>LIVE being an ally </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Inclusion – Building Belonging</dc:title>
  <dc:creator>Julie Musesoglu</dc:creator>
  <cp:lastModifiedBy>Emma Hill</cp:lastModifiedBy>
  <cp:revision>2</cp:revision>
  <dcterms:created xsi:type="dcterms:W3CDTF">2021-02-08T11:33:27Z</dcterms:created>
  <dcterms:modified xsi:type="dcterms:W3CDTF">2021-06-22T08:51:12Z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7fb50e-81d5-40a5-b712-4eff31972ce4_Enabled">
    <vt:lpwstr>True</vt:lpwstr>
  </property>
  <property fmtid="{D5CDD505-2E9C-101B-9397-08002B2CF9AE}" pid="3" name="MSIP_Label_727fb50e-81d5-40a5-b712-4eff31972ce4_SiteId">
    <vt:lpwstr>faa8e269-0811-4538-82e7-4d29009219bf</vt:lpwstr>
  </property>
  <property fmtid="{D5CDD505-2E9C-101B-9397-08002B2CF9AE}" pid="4" name="MSIP_Label_727fb50e-81d5-40a5-b712-4eff31972ce4_Owner">
    <vt:lpwstr>Julie.Musesoglu@homesengland.gov.uk</vt:lpwstr>
  </property>
  <property fmtid="{D5CDD505-2E9C-101B-9397-08002B2CF9AE}" pid="5" name="MSIP_Label_727fb50e-81d5-40a5-b712-4eff31972ce4_SetDate">
    <vt:lpwstr>2021-02-11T17:25:24.0273990Z</vt:lpwstr>
  </property>
  <property fmtid="{D5CDD505-2E9C-101B-9397-08002B2CF9AE}" pid="6" name="MSIP_Label_727fb50e-81d5-40a5-b712-4eff31972ce4_Name">
    <vt:lpwstr>Official</vt:lpwstr>
  </property>
  <property fmtid="{D5CDD505-2E9C-101B-9397-08002B2CF9AE}" pid="7" name="MSIP_Label_727fb50e-81d5-40a5-b712-4eff31972ce4_Application">
    <vt:lpwstr>Microsoft Azure Information Protection</vt:lpwstr>
  </property>
  <property fmtid="{D5CDD505-2E9C-101B-9397-08002B2CF9AE}" pid="8" name="MSIP_Label_727fb50e-81d5-40a5-b712-4eff31972ce4_ActionId">
    <vt:lpwstr>7d727d42-8fa2-4809-ae94-f0481124c132</vt:lpwstr>
  </property>
  <property fmtid="{D5CDD505-2E9C-101B-9397-08002B2CF9AE}" pid="9" name="MSIP_Label_727fb50e-81d5-40a5-b712-4eff31972ce4_Extended_MSFT_Method">
    <vt:lpwstr>Automatic</vt:lpwstr>
  </property>
  <property fmtid="{D5CDD505-2E9C-101B-9397-08002B2CF9AE}" pid="10" name="Sensitivity">
    <vt:lpwstr>Official</vt:lpwstr>
  </property>
</Properties>
</file>